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 id="269" r:id="rId32"/>
    <p:sldId id="270" r:id="rId33"/>
    <p:sldId id="271" r:id="rId3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rdo" charset="1" panose="02020600000000000000"/>
      <p:regular r:id="rId10"/>
    </p:embeddedFont>
    <p:embeddedFont>
      <p:font typeface="Cardo Bold" charset="1" panose="02020804080000020003"/>
      <p:regular r:id="rId11"/>
    </p:embeddedFont>
    <p:embeddedFont>
      <p:font typeface="Cardo Italics" charset="1" panose="02020600000000000000"/>
      <p:regular r:id="rId12"/>
    </p:embeddedFont>
    <p:embeddedFont>
      <p:font typeface="Canva Sans" charset="1" panose="020B0503030501040103"/>
      <p:regular r:id="rId13"/>
    </p:embeddedFont>
    <p:embeddedFont>
      <p:font typeface="Canva Sans Bold" charset="1" panose="020B0803030501040103"/>
      <p:regular r:id="rId14"/>
    </p:embeddedFont>
    <p:embeddedFont>
      <p:font typeface="Canva Sans Italics" charset="1" panose="020B0503030501040103"/>
      <p:regular r:id="rId15"/>
    </p:embeddedFont>
    <p:embeddedFont>
      <p:font typeface="Canva Sans Bold Italics" charset="1" panose="020B0803030501040103"/>
      <p:regular r:id="rId16"/>
    </p:embeddedFont>
    <p:embeddedFont>
      <p:font typeface="Canva Sans Medium" charset="1" panose="020B0603030501040103"/>
      <p:regular r:id="rId17"/>
    </p:embeddedFont>
    <p:embeddedFont>
      <p:font typeface="Canva Sans Medium Italics" charset="1" panose="020B06030305010401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30" Target="slides/slide12.xml" Type="http://schemas.openxmlformats.org/officeDocument/2006/relationships/slide"/><Relationship Id="rId31" Target="slides/slide13.xml" Type="http://schemas.openxmlformats.org/officeDocument/2006/relationships/slide"/><Relationship Id="rId32" Target="slides/slide14.xml" Type="http://schemas.openxmlformats.org/officeDocument/2006/relationships/slide"/><Relationship Id="rId33" Target="slides/slide15.xml" Type="http://schemas.openxmlformats.org/officeDocument/2006/relationships/slide"/><Relationship Id="rId34" Target="slides/slide16.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svg>
</file>

<file path=ppt/media/image26.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 Id="rId4" Target="../media/image24.png" Type="http://schemas.openxmlformats.org/officeDocument/2006/relationships/image"/><Relationship Id="rId5" Target="../media/image2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7472" t="0" r="-7472" b="0"/>
            </a:stretch>
          </a:blipFill>
        </p:spPr>
      </p:sp>
      <p:sp>
        <p:nvSpPr>
          <p:cNvPr name="Freeform 3" id="3"/>
          <p:cNvSpPr/>
          <p:nvPr/>
        </p:nvSpPr>
        <p:spPr>
          <a:xfrm flipH="false" flipV="false" rot="0">
            <a:off x="-141664" y="2874241"/>
            <a:ext cx="18571328" cy="5192353"/>
          </a:xfrm>
          <a:custGeom>
            <a:avLst/>
            <a:gdLst/>
            <a:ahLst/>
            <a:cxnLst/>
            <a:rect r="r" b="b" t="t" l="l"/>
            <a:pathLst>
              <a:path h="5192353" w="18571328">
                <a:moveTo>
                  <a:pt x="0" y="0"/>
                </a:moveTo>
                <a:lnTo>
                  <a:pt x="18571328" y="0"/>
                </a:lnTo>
                <a:lnTo>
                  <a:pt x="18571328" y="5192353"/>
                </a:lnTo>
                <a:lnTo>
                  <a:pt x="0" y="5192353"/>
                </a:lnTo>
                <a:lnTo>
                  <a:pt x="0" y="0"/>
                </a:lnTo>
                <a:close/>
              </a:path>
            </a:pathLst>
          </a:custGeom>
          <a:blipFill>
            <a:blip r:embed="rId3"/>
            <a:stretch>
              <a:fillRect l="0" t="-165498" r="0" b="-195423"/>
            </a:stretch>
          </a:blipFill>
        </p:spPr>
      </p:sp>
      <p:sp>
        <p:nvSpPr>
          <p:cNvPr name="TextBox 4" id="4"/>
          <p:cNvSpPr txBox="true"/>
          <p:nvPr/>
        </p:nvSpPr>
        <p:spPr>
          <a:xfrm rot="0">
            <a:off x="1300843" y="2589422"/>
            <a:ext cx="15686315" cy="5295266"/>
          </a:xfrm>
          <a:prstGeom prst="rect">
            <a:avLst/>
          </a:prstGeom>
        </p:spPr>
        <p:txBody>
          <a:bodyPr anchor="t" rtlCol="false" tIns="0" lIns="0" bIns="0" rIns="0">
            <a:spAutoFit/>
          </a:bodyPr>
          <a:lstStyle/>
          <a:p>
            <a:pPr algn="ctr">
              <a:lnSpc>
                <a:spcPts val="34999"/>
              </a:lnSpc>
            </a:pPr>
            <a:r>
              <a:rPr lang="en-US" sz="24999">
                <a:solidFill>
                  <a:srgbClr val="FFFFFF"/>
                </a:solidFill>
                <a:latin typeface="Canva Sans Bold"/>
              </a:rPr>
              <a:t>LÀNG </a:t>
            </a:r>
          </a:p>
          <a:p>
            <a:pPr algn="ctr">
              <a:lnSpc>
                <a:spcPts val="6019"/>
              </a:lnSpc>
            </a:pPr>
            <a:r>
              <a:rPr lang="en-US" sz="4299">
                <a:solidFill>
                  <a:srgbClr val="FFFFFF"/>
                </a:solidFill>
                <a:latin typeface="Canva Sans Bold"/>
              </a:rPr>
              <a:t>                                                   </a:t>
            </a:r>
            <a:r>
              <a:rPr lang="en-US" sz="4299">
                <a:solidFill>
                  <a:srgbClr val="FFDE59"/>
                </a:solidFill>
                <a:latin typeface="Canva Sans"/>
              </a:rPr>
              <a:t>-</a:t>
            </a:r>
            <a:r>
              <a:rPr lang="en-US" sz="4299">
                <a:solidFill>
                  <a:srgbClr val="FFDE59"/>
                </a:solidFill>
                <a:latin typeface="Canva Sans"/>
              </a:rPr>
              <a:t>Kim Lân-</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97393" y="2042238"/>
            <a:ext cx="16893214" cy="2352776"/>
            <a:chOff x="0" y="0"/>
            <a:chExt cx="4071520" cy="567055"/>
          </a:xfrm>
        </p:grpSpPr>
        <p:sp>
          <p:nvSpPr>
            <p:cNvPr name="Freeform 3" id="3"/>
            <p:cNvSpPr/>
            <p:nvPr/>
          </p:nvSpPr>
          <p:spPr>
            <a:xfrm flipH="false" flipV="false" rot="0">
              <a:off x="0" y="0"/>
              <a:ext cx="4071520" cy="567055"/>
            </a:xfrm>
            <a:custGeom>
              <a:avLst/>
              <a:gdLst/>
              <a:ahLst/>
              <a:cxnLst/>
              <a:rect r="r" b="b" t="t" l="l"/>
              <a:pathLst>
                <a:path h="567055" w="4071520">
                  <a:moveTo>
                    <a:pt x="25664" y="0"/>
                  </a:moveTo>
                  <a:lnTo>
                    <a:pt x="4045856" y="0"/>
                  </a:lnTo>
                  <a:cubicBezTo>
                    <a:pt x="4060030" y="0"/>
                    <a:pt x="4071520" y="11490"/>
                    <a:pt x="4071520" y="25664"/>
                  </a:cubicBezTo>
                  <a:lnTo>
                    <a:pt x="4071520" y="541391"/>
                  </a:lnTo>
                  <a:cubicBezTo>
                    <a:pt x="4071520" y="548197"/>
                    <a:pt x="4068816" y="554725"/>
                    <a:pt x="4064003" y="559538"/>
                  </a:cubicBezTo>
                  <a:cubicBezTo>
                    <a:pt x="4059190" y="564351"/>
                    <a:pt x="4052662" y="567055"/>
                    <a:pt x="4045856" y="567055"/>
                  </a:cubicBezTo>
                  <a:lnTo>
                    <a:pt x="25664" y="567055"/>
                  </a:lnTo>
                  <a:cubicBezTo>
                    <a:pt x="11490" y="567055"/>
                    <a:pt x="0" y="555564"/>
                    <a:pt x="0" y="541391"/>
                  </a:cubicBezTo>
                  <a:lnTo>
                    <a:pt x="0" y="25664"/>
                  </a:lnTo>
                  <a:cubicBezTo>
                    <a:pt x="0" y="11490"/>
                    <a:pt x="11490" y="0"/>
                    <a:pt x="25664" y="0"/>
                  </a:cubicBezTo>
                  <a:close/>
                </a:path>
              </a:pathLst>
            </a:custGeom>
            <a:solidFill>
              <a:srgbClr val="B7C192"/>
            </a:solidFill>
          </p:spPr>
        </p:sp>
        <p:sp>
          <p:nvSpPr>
            <p:cNvPr name="TextBox 4" id="4"/>
            <p:cNvSpPr txBox="true"/>
            <p:nvPr/>
          </p:nvSpPr>
          <p:spPr>
            <a:xfrm>
              <a:off x="0" y="-38100"/>
              <a:ext cx="4071520" cy="605155"/>
            </a:xfrm>
            <a:prstGeom prst="rect">
              <a:avLst/>
            </a:prstGeom>
          </p:spPr>
          <p:txBody>
            <a:bodyPr anchor="ctr" rtlCol="false" tIns="55513" lIns="55513" bIns="55513" rIns="55513"/>
            <a:lstStyle/>
            <a:p>
              <a:pPr algn="ctr">
                <a:lnSpc>
                  <a:spcPts val="2906"/>
                </a:lnSpc>
              </a:pPr>
            </a:p>
          </p:txBody>
        </p:sp>
      </p:grpSp>
      <p:grpSp>
        <p:nvGrpSpPr>
          <p:cNvPr name="Group 5" id="5"/>
          <p:cNvGrpSpPr/>
          <p:nvPr/>
        </p:nvGrpSpPr>
        <p:grpSpPr>
          <a:xfrm rot="0">
            <a:off x="779734" y="4886590"/>
            <a:ext cx="16810873" cy="2329186"/>
            <a:chOff x="0" y="0"/>
            <a:chExt cx="4051674" cy="561369"/>
          </a:xfrm>
        </p:grpSpPr>
        <p:sp>
          <p:nvSpPr>
            <p:cNvPr name="Freeform 6" id="6"/>
            <p:cNvSpPr/>
            <p:nvPr/>
          </p:nvSpPr>
          <p:spPr>
            <a:xfrm flipH="false" flipV="false" rot="0">
              <a:off x="0" y="0"/>
              <a:ext cx="4051674" cy="561369"/>
            </a:xfrm>
            <a:custGeom>
              <a:avLst/>
              <a:gdLst/>
              <a:ahLst/>
              <a:cxnLst/>
              <a:rect r="r" b="b" t="t" l="l"/>
              <a:pathLst>
                <a:path h="561369" w="4051674">
                  <a:moveTo>
                    <a:pt x="25790" y="0"/>
                  </a:moveTo>
                  <a:lnTo>
                    <a:pt x="4025884" y="0"/>
                  </a:lnTo>
                  <a:cubicBezTo>
                    <a:pt x="4040127" y="0"/>
                    <a:pt x="4051674" y="11546"/>
                    <a:pt x="4051674" y="25790"/>
                  </a:cubicBezTo>
                  <a:lnTo>
                    <a:pt x="4051674" y="535579"/>
                  </a:lnTo>
                  <a:cubicBezTo>
                    <a:pt x="4051674" y="542419"/>
                    <a:pt x="4048957" y="548979"/>
                    <a:pt x="4044120" y="553815"/>
                  </a:cubicBezTo>
                  <a:cubicBezTo>
                    <a:pt x="4039284" y="558652"/>
                    <a:pt x="4032724" y="561369"/>
                    <a:pt x="4025884" y="561369"/>
                  </a:cubicBezTo>
                  <a:lnTo>
                    <a:pt x="25790" y="561369"/>
                  </a:lnTo>
                  <a:cubicBezTo>
                    <a:pt x="11546" y="561369"/>
                    <a:pt x="0" y="549822"/>
                    <a:pt x="0" y="535579"/>
                  </a:cubicBezTo>
                  <a:lnTo>
                    <a:pt x="0" y="25790"/>
                  </a:lnTo>
                  <a:cubicBezTo>
                    <a:pt x="0" y="18950"/>
                    <a:pt x="2717" y="12390"/>
                    <a:pt x="7554" y="7554"/>
                  </a:cubicBezTo>
                  <a:cubicBezTo>
                    <a:pt x="12390" y="2717"/>
                    <a:pt x="18950" y="0"/>
                    <a:pt x="25790" y="0"/>
                  </a:cubicBezTo>
                  <a:close/>
                </a:path>
              </a:pathLst>
            </a:custGeom>
            <a:solidFill>
              <a:srgbClr val="C0C2C2"/>
            </a:solidFill>
          </p:spPr>
        </p:sp>
        <p:sp>
          <p:nvSpPr>
            <p:cNvPr name="TextBox 7" id="7"/>
            <p:cNvSpPr txBox="true"/>
            <p:nvPr/>
          </p:nvSpPr>
          <p:spPr>
            <a:xfrm>
              <a:off x="0" y="-38100"/>
              <a:ext cx="4051674" cy="599469"/>
            </a:xfrm>
            <a:prstGeom prst="rect">
              <a:avLst/>
            </a:prstGeom>
          </p:spPr>
          <p:txBody>
            <a:bodyPr anchor="ctr" rtlCol="false" tIns="55513" lIns="55513" bIns="55513" rIns="55513"/>
            <a:lstStyle/>
            <a:p>
              <a:pPr algn="ctr">
                <a:lnSpc>
                  <a:spcPts val="2906"/>
                </a:lnSpc>
              </a:pPr>
            </a:p>
          </p:txBody>
        </p:sp>
      </p:grpSp>
      <p:grpSp>
        <p:nvGrpSpPr>
          <p:cNvPr name="Group 8" id="8"/>
          <p:cNvGrpSpPr/>
          <p:nvPr/>
        </p:nvGrpSpPr>
        <p:grpSpPr>
          <a:xfrm rot="0">
            <a:off x="697393" y="7692026"/>
            <a:ext cx="16893214" cy="2352776"/>
            <a:chOff x="0" y="0"/>
            <a:chExt cx="4071520" cy="567055"/>
          </a:xfrm>
        </p:grpSpPr>
        <p:sp>
          <p:nvSpPr>
            <p:cNvPr name="Freeform 9" id="9"/>
            <p:cNvSpPr/>
            <p:nvPr/>
          </p:nvSpPr>
          <p:spPr>
            <a:xfrm flipH="false" flipV="false" rot="0">
              <a:off x="0" y="0"/>
              <a:ext cx="4071520" cy="567055"/>
            </a:xfrm>
            <a:custGeom>
              <a:avLst/>
              <a:gdLst/>
              <a:ahLst/>
              <a:cxnLst/>
              <a:rect r="r" b="b" t="t" l="l"/>
              <a:pathLst>
                <a:path h="567055" w="4071520">
                  <a:moveTo>
                    <a:pt x="25664" y="0"/>
                  </a:moveTo>
                  <a:lnTo>
                    <a:pt x="4045856" y="0"/>
                  </a:lnTo>
                  <a:cubicBezTo>
                    <a:pt x="4060030" y="0"/>
                    <a:pt x="4071520" y="11490"/>
                    <a:pt x="4071520" y="25664"/>
                  </a:cubicBezTo>
                  <a:lnTo>
                    <a:pt x="4071520" y="541391"/>
                  </a:lnTo>
                  <a:cubicBezTo>
                    <a:pt x="4071520" y="548197"/>
                    <a:pt x="4068816" y="554725"/>
                    <a:pt x="4064003" y="559538"/>
                  </a:cubicBezTo>
                  <a:cubicBezTo>
                    <a:pt x="4059190" y="564351"/>
                    <a:pt x="4052662" y="567055"/>
                    <a:pt x="4045856" y="567055"/>
                  </a:cubicBezTo>
                  <a:lnTo>
                    <a:pt x="25664" y="567055"/>
                  </a:lnTo>
                  <a:cubicBezTo>
                    <a:pt x="11490" y="567055"/>
                    <a:pt x="0" y="555564"/>
                    <a:pt x="0" y="541391"/>
                  </a:cubicBezTo>
                  <a:lnTo>
                    <a:pt x="0" y="25664"/>
                  </a:lnTo>
                  <a:cubicBezTo>
                    <a:pt x="0" y="11490"/>
                    <a:pt x="11490" y="0"/>
                    <a:pt x="25664" y="0"/>
                  </a:cubicBezTo>
                  <a:close/>
                </a:path>
              </a:pathLst>
            </a:custGeom>
            <a:solidFill>
              <a:srgbClr val="EDB573"/>
            </a:solidFill>
          </p:spPr>
        </p:sp>
        <p:sp>
          <p:nvSpPr>
            <p:cNvPr name="TextBox 10" id="10"/>
            <p:cNvSpPr txBox="true"/>
            <p:nvPr/>
          </p:nvSpPr>
          <p:spPr>
            <a:xfrm>
              <a:off x="0" y="-38100"/>
              <a:ext cx="4071520" cy="605155"/>
            </a:xfrm>
            <a:prstGeom prst="rect">
              <a:avLst/>
            </a:prstGeom>
          </p:spPr>
          <p:txBody>
            <a:bodyPr anchor="ctr" rtlCol="false" tIns="55513" lIns="55513" bIns="55513" rIns="55513"/>
            <a:lstStyle/>
            <a:p>
              <a:pPr algn="ctr">
                <a:lnSpc>
                  <a:spcPts val="2906"/>
                </a:lnSpc>
              </a:pPr>
            </a:p>
          </p:txBody>
        </p:sp>
      </p:grpSp>
      <p:sp>
        <p:nvSpPr>
          <p:cNvPr name="TextBox 11" id="11"/>
          <p:cNvSpPr txBox="true"/>
          <p:nvPr/>
        </p:nvSpPr>
        <p:spPr>
          <a:xfrm rot="0">
            <a:off x="1408495" y="2224973"/>
            <a:ext cx="16365987" cy="1882531"/>
          </a:xfrm>
          <a:prstGeom prst="rect">
            <a:avLst/>
          </a:prstGeom>
        </p:spPr>
        <p:txBody>
          <a:bodyPr anchor="t" rtlCol="false" tIns="0" lIns="0" bIns="0" rIns="0">
            <a:spAutoFit/>
          </a:bodyPr>
          <a:lstStyle/>
          <a:p>
            <a:pPr>
              <a:lnSpc>
                <a:spcPts val="7575"/>
              </a:lnSpc>
              <a:spcBef>
                <a:spcPct val="0"/>
              </a:spcBef>
            </a:pPr>
            <a:r>
              <a:rPr lang="en-US" sz="5410">
                <a:solidFill>
                  <a:srgbClr val="000000"/>
                </a:solidFill>
                <a:latin typeface="Canva Sans"/>
              </a:rPr>
              <a:t>- Phần 1 (Từ đầu đến “không nhúc nhích”): Cuộc sống của ông Hai ở nơi tản cư</a:t>
            </a:r>
          </a:p>
        </p:txBody>
      </p:sp>
      <p:sp>
        <p:nvSpPr>
          <p:cNvPr name="TextBox 12" id="12"/>
          <p:cNvSpPr txBox="true"/>
          <p:nvPr/>
        </p:nvSpPr>
        <p:spPr>
          <a:xfrm rot="0">
            <a:off x="1053395" y="5038725"/>
            <a:ext cx="16721088" cy="1882531"/>
          </a:xfrm>
          <a:prstGeom prst="rect">
            <a:avLst/>
          </a:prstGeom>
        </p:spPr>
        <p:txBody>
          <a:bodyPr anchor="t" rtlCol="false" tIns="0" lIns="0" bIns="0" rIns="0">
            <a:spAutoFit/>
          </a:bodyPr>
          <a:lstStyle/>
          <a:p>
            <a:pPr>
              <a:lnSpc>
                <a:spcPts val="7575"/>
              </a:lnSpc>
              <a:spcBef>
                <a:spcPct val="0"/>
              </a:spcBef>
            </a:pPr>
            <a:r>
              <a:rPr lang="en-US" sz="5410">
                <a:solidFill>
                  <a:srgbClr val="000000"/>
                </a:solidFill>
                <a:latin typeface="Canva Sans"/>
              </a:rPr>
              <a:t>- Phần 2 (Tiếp theo đến “đôi phần”): Diễn biến tâm trạng ông Hai khi nghe tin làng mình theo giặc.</a:t>
            </a:r>
          </a:p>
        </p:txBody>
      </p:sp>
      <p:sp>
        <p:nvSpPr>
          <p:cNvPr name="TextBox 13" id="13"/>
          <p:cNvSpPr txBox="true"/>
          <p:nvPr/>
        </p:nvSpPr>
        <p:spPr>
          <a:xfrm rot="0">
            <a:off x="1310365" y="7961876"/>
            <a:ext cx="16464117" cy="1882531"/>
          </a:xfrm>
          <a:prstGeom prst="rect">
            <a:avLst/>
          </a:prstGeom>
        </p:spPr>
        <p:txBody>
          <a:bodyPr anchor="t" rtlCol="false" tIns="0" lIns="0" bIns="0" rIns="0">
            <a:spAutoFit/>
          </a:bodyPr>
          <a:lstStyle/>
          <a:p>
            <a:pPr>
              <a:lnSpc>
                <a:spcPts val="7575"/>
              </a:lnSpc>
              <a:spcBef>
                <a:spcPct val="0"/>
              </a:spcBef>
            </a:pPr>
            <a:r>
              <a:rPr lang="en-US" sz="5410">
                <a:solidFill>
                  <a:srgbClr val="000000"/>
                </a:solidFill>
                <a:latin typeface="Canva Sans"/>
              </a:rPr>
              <a:t>- Phần 3 (còn lại): Tâm trạng ông Hai khi nghe tin cải chính.</a:t>
            </a:r>
          </a:p>
        </p:txBody>
      </p:sp>
      <p:sp>
        <p:nvSpPr>
          <p:cNvPr name="TextBox 14" id="14"/>
          <p:cNvSpPr txBox="true"/>
          <p:nvPr/>
        </p:nvSpPr>
        <p:spPr>
          <a:xfrm rot="0">
            <a:off x="5872203" y="299020"/>
            <a:ext cx="6911344" cy="1266969"/>
          </a:xfrm>
          <a:prstGeom prst="rect">
            <a:avLst/>
          </a:prstGeom>
        </p:spPr>
        <p:txBody>
          <a:bodyPr anchor="t" rtlCol="false" tIns="0" lIns="0" bIns="0" rIns="0">
            <a:spAutoFit/>
          </a:bodyPr>
          <a:lstStyle/>
          <a:p>
            <a:pPr algn="ctr">
              <a:lnSpc>
                <a:spcPts val="10328"/>
              </a:lnSpc>
              <a:spcBef>
                <a:spcPct val="0"/>
              </a:spcBef>
            </a:pPr>
            <a:r>
              <a:rPr lang="en-US" sz="7377">
                <a:solidFill>
                  <a:srgbClr val="FF3131"/>
                </a:solidFill>
                <a:latin typeface="Canva Sans Bold"/>
              </a:rPr>
              <a:t>Bố cục : 3 phần</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057322" y="5299710"/>
            <a:ext cx="84773" cy="82868"/>
            <a:chOff x="0" y="0"/>
            <a:chExt cx="113030" cy="110490"/>
          </a:xfrm>
        </p:grpSpPr>
        <p:sp>
          <p:nvSpPr>
            <p:cNvPr name="Freeform 3" id="3"/>
            <p:cNvSpPr/>
            <p:nvPr/>
          </p:nvSpPr>
          <p:spPr>
            <a:xfrm flipH="false" flipV="false" rot="0">
              <a:off x="50800" y="50800"/>
              <a:ext cx="11430" cy="8890"/>
            </a:xfrm>
            <a:custGeom>
              <a:avLst/>
              <a:gdLst/>
              <a:ahLst/>
              <a:cxnLst/>
              <a:rect r="r" b="b" t="t" l="l"/>
              <a:pathLst>
                <a:path h="8890" w="11430">
                  <a:moveTo>
                    <a:pt x="11430" y="3810"/>
                  </a:moveTo>
                  <a:cubicBezTo>
                    <a:pt x="0" y="8890"/>
                    <a:pt x="10160" y="0"/>
                    <a:pt x="10160" y="0"/>
                  </a:cubicBezTo>
                </a:path>
              </a:pathLst>
            </a:custGeom>
            <a:solidFill>
              <a:srgbClr val="74543A"/>
            </a:solidFill>
            <a:ln cap="sq">
              <a:noFill/>
              <a:prstDash val="solid"/>
              <a:miter/>
            </a:ln>
          </p:spPr>
        </p:sp>
      </p:gr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718113" y="-297286"/>
            <a:ext cx="16851773" cy="10012451"/>
          </a:xfrm>
          <a:prstGeom prst="rect">
            <a:avLst/>
          </a:prstGeom>
        </p:spPr>
        <p:txBody>
          <a:bodyPr anchor="t" rtlCol="false" tIns="0" lIns="0" bIns="0" rIns="0">
            <a:spAutoFit/>
          </a:bodyPr>
          <a:lstStyle/>
          <a:p>
            <a:pPr algn="ctr">
              <a:lnSpc>
                <a:spcPts val="8016"/>
              </a:lnSpc>
              <a:spcBef>
                <a:spcPct val="0"/>
              </a:spcBef>
            </a:pPr>
          </a:p>
          <a:p>
            <a:pPr>
              <a:lnSpc>
                <a:spcPts val="6621"/>
              </a:lnSpc>
              <a:spcBef>
                <a:spcPct val="0"/>
              </a:spcBef>
            </a:pPr>
            <a:r>
              <a:rPr lang="en-US" sz="4729">
                <a:solidFill>
                  <a:srgbClr val="000000"/>
                </a:solidFill>
                <a:latin typeface="Canva Sans Bold"/>
              </a:rPr>
              <a:t>a. Nhan đề : làng</a:t>
            </a:r>
          </a:p>
          <a:p>
            <a:pPr>
              <a:lnSpc>
                <a:spcPts val="6474"/>
              </a:lnSpc>
              <a:spcBef>
                <a:spcPct val="0"/>
              </a:spcBef>
            </a:pPr>
            <a:r>
              <a:rPr lang="en-US" sz="4624">
                <a:solidFill>
                  <a:srgbClr val="000000"/>
                </a:solidFill>
                <a:latin typeface="Canva Sans"/>
              </a:rPr>
              <a:t>- “ Làng” là tiếng gọi gần gũi, thân mật , cụ thể với bất kì ai (làng quê, làng xóm…)</a:t>
            </a:r>
          </a:p>
          <a:p>
            <a:pPr>
              <a:lnSpc>
                <a:spcPts val="6487"/>
              </a:lnSpc>
              <a:spcBef>
                <a:spcPct val="0"/>
              </a:spcBef>
            </a:pPr>
            <a:r>
              <a:rPr lang="en-US" sz="4634">
                <a:solidFill>
                  <a:srgbClr val="272521"/>
                </a:solidFill>
                <a:latin typeface="Canva Sans Bold"/>
              </a:rPr>
              <a:t>-&gt; ý nghĩa nhan đề có sức khái quát cao, giúp ta hiểu sâu sắc hơn giá trị của thiên truyện ngắn này</a:t>
            </a:r>
          </a:p>
          <a:p>
            <a:pPr>
              <a:lnSpc>
                <a:spcPts val="6474"/>
              </a:lnSpc>
              <a:spcBef>
                <a:spcPct val="0"/>
              </a:spcBef>
            </a:pPr>
            <a:r>
              <a:rPr lang="en-US" sz="4624">
                <a:solidFill>
                  <a:srgbClr val="FF3131"/>
                </a:solidFill>
                <a:latin typeface="Canva Sans"/>
              </a:rPr>
              <a:t>=&gt; Tình cảm yêu làng, yêu nước không chỉ là tình cảm của riêng ông Hai mà còn là tình cảm chung của những người dân VN thời kì ấy.</a:t>
            </a:r>
          </a:p>
          <a:p>
            <a:pPr>
              <a:lnSpc>
                <a:spcPts val="6621"/>
              </a:lnSpc>
              <a:spcBef>
                <a:spcPct val="0"/>
              </a:spcBef>
            </a:pPr>
            <a:r>
              <a:rPr lang="en-US" sz="4729">
                <a:solidFill>
                  <a:srgbClr val="000000"/>
                </a:solidFill>
                <a:latin typeface="Canva Sans Bold"/>
              </a:rPr>
              <a:t>b. Chủ đề </a:t>
            </a:r>
          </a:p>
          <a:p>
            <a:pPr>
              <a:lnSpc>
                <a:spcPts val="6474"/>
              </a:lnSpc>
              <a:spcBef>
                <a:spcPct val="0"/>
              </a:spcBef>
            </a:pPr>
            <a:r>
              <a:rPr lang="en-US" sz="4624">
                <a:solidFill>
                  <a:srgbClr val="000000"/>
                </a:solidFill>
                <a:latin typeface="Canva Sans"/>
              </a:rPr>
              <a:t>- Ca ngợi người nông dân VN trước cách mạng Tháng 8 vừa yêu làng, yêu nước, yêu kháng chiến, yêu cụ Hồ.</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444" r="0" b="-10444"/>
            </a:stretch>
          </a:blipFill>
        </p:spPr>
      </p:sp>
      <p:sp>
        <p:nvSpPr>
          <p:cNvPr name="Freeform 3" id="3"/>
          <p:cNvSpPr/>
          <p:nvPr/>
        </p:nvSpPr>
        <p:spPr>
          <a:xfrm flipH="false" flipV="false" rot="0">
            <a:off x="7692763" y="-169399"/>
            <a:ext cx="10595237" cy="11173939"/>
          </a:xfrm>
          <a:custGeom>
            <a:avLst/>
            <a:gdLst/>
            <a:ahLst/>
            <a:cxnLst/>
            <a:rect r="r" b="b" t="t" l="l"/>
            <a:pathLst>
              <a:path h="11173939" w="10595237">
                <a:moveTo>
                  <a:pt x="0" y="0"/>
                </a:moveTo>
                <a:lnTo>
                  <a:pt x="10595237" y="0"/>
                </a:lnTo>
                <a:lnTo>
                  <a:pt x="10595237" y="11173939"/>
                </a:lnTo>
                <a:lnTo>
                  <a:pt x="0" y="11173939"/>
                </a:lnTo>
                <a:lnTo>
                  <a:pt x="0" y="0"/>
                </a:lnTo>
                <a:close/>
              </a:path>
            </a:pathLst>
          </a:custGeom>
          <a:blipFill>
            <a:blip r:embed="rId3"/>
            <a:stretch>
              <a:fillRect l="-96055" t="-6110" r="0" b="-133459"/>
            </a:stretch>
          </a:blipFill>
        </p:spPr>
      </p:sp>
      <p:sp>
        <p:nvSpPr>
          <p:cNvPr name="TextBox 4" id="4"/>
          <p:cNvSpPr txBox="true"/>
          <p:nvPr/>
        </p:nvSpPr>
        <p:spPr>
          <a:xfrm rot="0">
            <a:off x="8126039" y="1646475"/>
            <a:ext cx="9728686" cy="8354530"/>
          </a:xfrm>
          <a:prstGeom prst="rect">
            <a:avLst/>
          </a:prstGeom>
        </p:spPr>
        <p:txBody>
          <a:bodyPr anchor="t" rtlCol="false" tIns="0" lIns="0" bIns="0" rIns="0">
            <a:spAutoFit/>
          </a:bodyPr>
          <a:lstStyle/>
          <a:p>
            <a:pPr algn="ctr">
              <a:lnSpc>
                <a:spcPts val="6642"/>
              </a:lnSpc>
              <a:spcBef>
                <a:spcPct val="0"/>
              </a:spcBef>
            </a:pPr>
            <a:r>
              <a:rPr lang="en-US" sz="4744">
                <a:solidFill>
                  <a:srgbClr val="FFFFFF"/>
                </a:solidFill>
                <a:latin typeface="Canva Sans"/>
              </a:rPr>
              <a:t>Ông Hai là một người con của làng Chợ Dầu vì hoàn cảnh mà buộc phải sống xa làng, dù vậy ông vẫn luôn nhớ về quê hương nơi mình sinh ra lớn lên. Một hôm khi trở về làng ông nghe tin làng theo Tây, tin dữ đến một cách quá bất ngờ khiến ông thất vọng, hụt hẫng và không tin vào sự thật đó. </a:t>
            </a:r>
          </a:p>
        </p:txBody>
      </p:sp>
      <p:sp>
        <p:nvSpPr>
          <p:cNvPr name="TextBox 5" id="5"/>
          <p:cNvSpPr txBox="true"/>
          <p:nvPr/>
        </p:nvSpPr>
        <p:spPr>
          <a:xfrm rot="0">
            <a:off x="10847423" y="340359"/>
            <a:ext cx="4285916" cy="1243331"/>
          </a:xfrm>
          <a:prstGeom prst="rect">
            <a:avLst/>
          </a:prstGeom>
        </p:spPr>
        <p:txBody>
          <a:bodyPr anchor="t" rtlCol="false" tIns="0" lIns="0" bIns="0" rIns="0">
            <a:spAutoFit/>
          </a:bodyPr>
          <a:lstStyle/>
          <a:p>
            <a:pPr algn="ctr">
              <a:lnSpc>
                <a:spcPts val="10219"/>
              </a:lnSpc>
            </a:pPr>
            <a:r>
              <a:rPr lang="en-US" sz="7299">
                <a:solidFill>
                  <a:srgbClr val="FFDE59"/>
                </a:solidFill>
                <a:latin typeface="Canva Sans Bold"/>
              </a:rPr>
              <a:t>Tóm tắt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444" r="0" b="-10444"/>
            </a:stretch>
          </a:blipFill>
        </p:spPr>
      </p:sp>
      <p:sp>
        <p:nvSpPr>
          <p:cNvPr name="Freeform 3" id="3"/>
          <p:cNvSpPr/>
          <p:nvPr/>
        </p:nvSpPr>
        <p:spPr>
          <a:xfrm flipH="false" flipV="false" rot="0">
            <a:off x="7895155" y="-443469"/>
            <a:ext cx="10595237" cy="11173939"/>
          </a:xfrm>
          <a:custGeom>
            <a:avLst/>
            <a:gdLst/>
            <a:ahLst/>
            <a:cxnLst/>
            <a:rect r="r" b="b" t="t" l="l"/>
            <a:pathLst>
              <a:path h="11173939" w="10595237">
                <a:moveTo>
                  <a:pt x="0" y="0"/>
                </a:moveTo>
                <a:lnTo>
                  <a:pt x="10595237" y="0"/>
                </a:lnTo>
                <a:lnTo>
                  <a:pt x="10595237" y="11173938"/>
                </a:lnTo>
                <a:lnTo>
                  <a:pt x="0" y="11173938"/>
                </a:lnTo>
                <a:lnTo>
                  <a:pt x="0" y="0"/>
                </a:lnTo>
                <a:close/>
              </a:path>
            </a:pathLst>
          </a:custGeom>
          <a:blipFill>
            <a:blip r:embed="rId3"/>
            <a:stretch>
              <a:fillRect l="-96055" t="-6110" r="0" b="-133459"/>
            </a:stretch>
          </a:blipFill>
        </p:spPr>
      </p:sp>
      <p:sp>
        <p:nvSpPr>
          <p:cNvPr name="TextBox 4" id="4"/>
          <p:cNvSpPr txBox="true"/>
          <p:nvPr/>
        </p:nvSpPr>
        <p:spPr>
          <a:xfrm rot="0">
            <a:off x="8125983" y="1243953"/>
            <a:ext cx="9672648" cy="8524020"/>
          </a:xfrm>
          <a:prstGeom prst="rect">
            <a:avLst/>
          </a:prstGeom>
        </p:spPr>
        <p:txBody>
          <a:bodyPr anchor="t" rtlCol="false" tIns="0" lIns="0" bIns="0" rIns="0">
            <a:spAutoFit/>
          </a:bodyPr>
          <a:lstStyle/>
          <a:p>
            <a:pPr algn="ctr">
              <a:lnSpc>
                <a:spcPts val="7493"/>
              </a:lnSpc>
              <a:spcBef>
                <a:spcPct val="0"/>
              </a:spcBef>
            </a:pPr>
            <a:r>
              <a:rPr lang="en-US" sz="5352">
                <a:solidFill>
                  <a:srgbClr val="FFFFFF"/>
                </a:solidFill>
                <a:latin typeface="Canva Sans"/>
              </a:rPr>
              <a:t>Ông trở về nhà buồn bã, thất vọng, không dám đi đâu nhiều ngày liền. Sau đó có người trong làng chạy đến báo tin làng không theo Tây mà mọi người vẫn chiến đấu theo cách mạng ông mới vui vẻ trở lại, thì ra đó là tin đồn thất thiệt.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444" r="0" b="-10444"/>
            </a:stretch>
          </a:blipFill>
        </p:spPr>
      </p:sp>
      <p:sp>
        <p:nvSpPr>
          <p:cNvPr name="Freeform 3" id="3"/>
          <p:cNvSpPr/>
          <p:nvPr/>
        </p:nvSpPr>
        <p:spPr>
          <a:xfrm flipH="false" flipV="false" rot="0">
            <a:off x="7895155" y="-443469"/>
            <a:ext cx="10595237" cy="11173939"/>
          </a:xfrm>
          <a:custGeom>
            <a:avLst/>
            <a:gdLst/>
            <a:ahLst/>
            <a:cxnLst/>
            <a:rect r="r" b="b" t="t" l="l"/>
            <a:pathLst>
              <a:path h="11173939" w="10595237">
                <a:moveTo>
                  <a:pt x="0" y="0"/>
                </a:moveTo>
                <a:lnTo>
                  <a:pt x="10595237" y="0"/>
                </a:lnTo>
                <a:lnTo>
                  <a:pt x="10595237" y="11173938"/>
                </a:lnTo>
                <a:lnTo>
                  <a:pt x="0" y="11173938"/>
                </a:lnTo>
                <a:lnTo>
                  <a:pt x="0" y="0"/>
                </a:lnTo>
                <a:close/>
              </a:path>
            </a:pathLst>
          </a:custGeom>
          <a:blipFill>
            <a:blip r:embed="rId3"/>
            <a:stretch>
              <a:fillRect l="-96055" t="-6110" r="0" b="-133459"/>
            </a:stretch>
          </a:blipFill>
        </p:spPr>
      </p:sp>
      <p:sp>
        <p:nvSpPr>
          <p:cNvPr name="TextBox 4" id="4"/>
          <p:cNvSpPr txBox="true"/>
          <p:nvPr/>
        </p:nvSpPr>
        <p:spPr>
          <a:xfrm rot="0">
            <a:off x="8450922" y="1878052"/>
            <a:ext cx="9483704" cy="6810910"/>
          </a:xfrm>
          <a:prstGeom prst="rect">
            <a:avLst/>
          </a:prstGeom>
        </p:spPr>
        <p:txBody>
          <a:bodyPr anchor="t" rtlCol="false" tIns="0" lIns="0" bIns="0" rIns="0">
            <a:spAutoFit/>
          </a:bodyPr>
          <a:lstStyle/>
          <a:p>
            <a:pPr algn="ctr">
              <a:lnSpc>
                <a:spcPts val="7700"/>
              </a:lnSpc>
              <a:spcBef>
                <a:spcPct val="0"/>
              </a:spcBef>
            </a:pPr>
            <a:r>
              <a:rPr lang="en-US" sz="5500">
                <a:solidFill>
                  <a:srgbClr val="FFFFFF"/>
                </a:solidFill>
                <a:latin typeface="Canva Sans"/>
              </a:rPr>
              <a:t>  Ông Hai khoe với mọi người làng đã bị Tây đốt, ngay cả ngôi nhà của mình cũng vậy, dù mất đi tài sản nhưng ông vẫn cảm thấy vui vì cả làng ông vẫn yêu nước, yêu cách mạng</a:t>
            </a: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705691" y="860468"/>
            <a:ext cx="2221275" cy="2126831"/>
          </a:xfrm>
          <a:custGeom>
            <a:avLst/>
            <a:gdLst/>
            <a:ahLst/>
            <a:cxnLst/>
            <a:rect r="r" b="b" t="t" l="l"/>
            <a:pathLst>
              <a:path h="2126831" w="2221275">
                <a:moveTo>
                  <a:pt x="0" y="0"/>
                </a:moveTo>
                <a:lnTo>
                  <a:pt x="2221275" y="0"/>
                </a:lnTo>
                <a:lnTo>
                  <a:pt x="2221275" y="2126831"/>
                </a:lnTo>
                <a:lnTo>
                  <a:pt x="0" y="21268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721580" y="4378307"/>
            <a:ext cx="2189497" cy="2205537"/>
          </a:xfrm>
          <a:custGeom>
            <a:avLst/>
            <a:gdLst/>
            <a:ahLst/>
            <a:cxnLst/>
            <a:rect r="r" b="b" t="t" l="l"/>
            <a:pathLst>
              <a:path h="2205537" w="2189497">
                <a:moveTo>
                  <a:pt x="0" y="0"/>
                </a:moveTo>
                <a:lnTo>
                  <a:pt x="2189497" y="0"/>
                </a:lnTo>
                <a:lnTo>
                  <a:pt x="2189497" y="2205536"/>
                </a:lnTo>
                <a:lnTo>
                  <a:pt x="0" y="220553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8661992" y="7636428"/>
            <a:ext cx="2264974" cy="2168672"/>
          </a:xfrm>
          <a:custGeom>
            <a:avLst/>
            <a:gdLst/>
            <a:ahLst/>
            <a:cxnLst/>
            <a:rect r="r" b="b" t="t" l="l"/>
            <a:pathLst>
              <a:path h="2168672" w="2264974">
                <a:moveTo>
                  <a:pt x="0" y="0"/>
                </a:moveTo>
                <a:lnTo>
                  <a:pt x="2264974" y="0"/>
                </a:lnTo>
                <a:lnTo>
                  <a:pt x="2264974" y="2168671"/>
                </a:lnTo>
                <a:lnTo>
                  <a:pt x="0" y="21686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7353494">
            <a:off x="496649" y="2216942"/>
            <a:ext cx="6298705" cy="6484473"/>
          </a:xfrm>
          <a:custGeom>
            <a:avLst/>
            <a:gdLst/>
            <a:ahLst/>
            <a:cxnLst/>
            <a:rect r="r" b="b" t="t" l="l"/>
            <a:pathLst>
              <a:path h="6484473" w="6298705">
                <a:moveTo>
                  <a:pt x="0" y="0"/>
                </a:moveTo>
                <a:lnTo>
                  <a:pt x="6298704" y="0"/>
                </a:lnTo>
                <a:lnTo>
                  <a:pt x="6298704" y="6484473"/>
                </a:lnTo>
                <a:lnTo>
                  <a:pt x="0" y="648447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6" id="6"/>
          <p:cNvSpPr txBox="true"/>
          <p:nvPr/>
        </p:nvSpPr>
        <p:spPr>
          <a:xfrm rot="0">
            <a:off x="11558777" y="4775868"/>
            <a:ext cx="5707552" cy="1223747"/>
          </a:xfrm>
          <a:prstGeom prst="rect">
            <a:avLst/>
          </a:prstGeom>
        </p:spPr>
        <p:txBody>
          <a:bodyPr anchor="t" rtlCol="false" tIns="0" lIns="0" bIns="0" rIns="0">
            <a:spAutoFit/>
          </a:bodyPr>
          <a:lstStyle/>
          <a:p>
            <a:pPr algn="ctr">
              <a:lnSpc>
                <a:spcPts val="9931"/>
              </a:lnSpc>
              <a:spcBef>
                <a:spcPct val="0"/>
              </a:spcBef>
            </a:pPr>
            <a:r>
              <a:rPr lang="en-US" sz="7094">
                <a:solidFill>
                  <a:srgbClr val="000000"/>
                </a:solidFill>
                <a:latin typeface="Canva Sans Bold"/>
              </a:rPr>
              <a:t>II. Tác phẩm</a:t>
            </a:r>
          </a:p>
        </p:txBody>
      </p:sp>
      <p:sp>
        <p:nvSpPr>
          <p:cNvPr name="TextBox 7" id="7"/>
          <p:cNvSpPr txBox="true"/>
          <p:nvPr/>
        </p:nvSpPr>
        <p:spPr>
          <a:xfrm rot="0">
            <a:off x="9816329" y="7840786"/>
            <a:ext cx="8733218" cy="1207522"/>
          </a:xfrm>
          <a:prstGeom prst="rect">
            <a:avLst/>
          </a:prstGeom>
        </p:spPr>
        <p:txBody>
          <a:bodyPr anchor="t" rtlCol="false" tIns="0" lIns="0" bIns="0" rIns="0">
            <a:spAutoFit/>
          </a:bodyPr>
          <a:lstStyle/>
          <a:p>
            <a:pPr algn="ctr">
              <a:lnSpc>
                <a:spcPts val="9870"/>
              </a:lnSpc>
              <a:spcBef>
                <a:spcPct val="0"/>
              </a:spcBef>
            </a:pPr>
            <a:r>
              <a:rPr lang="en-US" sz="7050">
                <a:solidFill>
                  <a:srgbClr val="000000"/>
                </a:solidFill>
                <a:latin typeface="Canva Sans Bold"/>
              </a:rPr>
              <a:t>III. Tổng kết </a:t>
            </a:r>
          </a:p>
        </p:txBody>
      </p:sp>
      <p:sp>
        <p:nvSpPr>
          <p:cNvPr name="TextBox 8" id="8"/>
          <p:cNvSpPr txBox="true"/>
          <p:nvPr/>
        </p:nvSpPr>
        <p:spPr>
          <a:xfrm rot="0">
            <a:off x="9144000" y="1196458"/>
            <a:ext cx="8911458" cy="1229446"/>
          </a:xfrm>
          <a:prstGeom prst="rect">
            <a:avLst/>
          </a:prstGeom>
        </p:spPr>
        <p:txBody>
          <a:bodyPr anchor="t" rtlCol="false" tIns="0" lIns="0" bIns="0" rIns="0">
            <a:spAutoFit/>
          </a:bodyPr>
          <a:lstStyle/>
          <a:p>
            <a:pPr algn="ctr">
              <a:lnSpc>
                <a:spcPts val="10071"/>
              </a:lnSpc>
              <a:spcBef>
                <a:spcPct val="0"/>
              </a:spcBef>
            </a:pPr>
            <a:r>
              <a:rPr lang="en-US" sz="7194">
                <a:solidFill>
                  <a:srgbClr val="000000"/>
                </a:solidFill>
                <a:latin typeface="Canva Sans Bold"/>
              </a:rPr>
              <a:t>I. Tác giả </a:t>
            </a:r>
          </a:p>
        </p:txBody>
      </p:sp>
      <p:sp>
        <p:nvSpPr>
          <p:cNvPr name="TextBox 9" id="9"/>
          <p:cNvSpPr txBox="true"/>
          <p:nvPr/>
        </p:nvSpPr>
        <p:spPr>
          <a:xfrm rot="0">
            <a:off x="1472118" y="3751894"/>
            <a:ext cx="4347766" cy="2513973"/>
          </a:xfrm>
          <a:prstGeom prst="rect">
            <a:avLst/>
          </a:prstGeom>
        </p:spPr>
        <p:txBody>
          <a:bodyPr anchor="t" rtlCol="false" tIns="0" lIns="0" bIns="0" rIns="0">
            <a:spAutoFit/>
          </a:bodyPr>
          <a:lstStyle/>
          <a:p>
            <a:pPr algn="ctr">
              <a:lnSpc>
                <a:spcPts val="20509"/>
              </a:lnSpc>
              <a:spcBef>
                <a:spcPct val="0"/>
              </a:spcBef>
            </a:pPr>
            <a:r>
              <a:rPr lang="en-US" sz="14649">
                <a:solidFill>
                  <a:srgbClr val="FFDE59"/>
                </a:solidFill>
                <a:latin typeface="Canva Sans Bold"/>
              </a:rPr>
              <a:t>Làng</a:t>
            </a:r>
          </a:p>
        </p:txBody>
      </p:sp>
      <p:sp>
        <p:nvSpPr>
          <p:cNvPr name="AutoShape 10" id="10"/>
          <p:cNvSpPr/>
          <p:nvPr/>
        </p:nvSpPr>
        <p:spPr>
          <a:xfrm flipV="true">
            <a:off x="5340846" y="1923884"/>
            <a:ext cx="3364845" cy="880880"/>
          </a:xfrm>
          <a:prstGeom prst="line">
            <a:avLst/>
          </a:prstGeom>
          <a:ln cap="flat" w="38100">
            <a:solidFill>
              <a:srgbClr val="000000"/>
            </a:solidFill>
            <a:prstDash val="solid"/>
            <a:headEnd type="none" len="sm" w="sm"/>
            <a:tailEnd type="oval" len="lg" w="lg"/>
          </a:ln>
        </p:spPr>
      </p:sp>
      <p:sp>
        <p:nvSpPr>
          <p:cNvPr name="AutoShape 11" id="11"/>
          <p:cNvSpPr/>
          <p:nvPr/>
        </p:nvSpPr>
        <p:spPr>
          <a:xfrm>
            <a:off x="5321796" y="8183677"/>
            <a:ext cx="3340196" cy="537086"/>
          </a:xfrm>
          <a:prstGeom prst="line">
            <a:avLst/>
          </a:prstGeom>
          <a:ln cap="flat" w="38100">
            <a:solidFill>
              <a:srgbClr val="000000"/>
            </a:solidFill>
            <a:prstDash val="solid"/>
            <a:headEnd type="none" len="sm" w="sm"/>
            <a:tailEnd type="oval" len="lg" w="lg"/>
          </a:ln>
        </p:spPr>
      </p:sp>
      <p:sp>
        <p:nvSpPr>
          <p:cNvPr name="AutoShape 12" id="12"/>
          <p:cNvSpPr/>
          <p:nvPr/>
        </p:nvSpPr>
        <p:spPr>
          <a:xfrm>
            <a:off x="6982369" y="5481075"/>
            <a:ext cx="1739211" cy="0"/>
          </a:xfrm>
          <a:prstGeom prst="line">
            <a:avLst/>
          </a:prstGeom>
          <a:ln cap="flat" w="38100">
            <a:solidFill>
              <a:srgbClr val="000000"/>
            </a:solidFill>
            <a:prstDash val="solid"/>
            <a:headEnd type="none" len="sm" w="sm"/>
            <a:tailEnd type="oval" len="lg" w="lg"/>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3072" r="0" b="-13072"/>
            </a:stretch>
          </a:blipFill>
        </p:spPr>
      </p:sp>
      <p:sp>
        <p:nvSpPr>
          <p:cNvPr name="Freeform 3" id="3"/>
          <p:cNvSpPr/>
          <p:nvPr/>
        </p:nvSpPr>
        <p:spPr>
          <a:xfrm flipH="false" flipV="false" rot="0">
            <a:off x="5592283" y="0"/>
            <a:ext cx="12695717" cy="10667673"/>
          </a:xfrm>
          <a:custGeom>
            <a:avLst/>
            <a:gdLst/>
            <a:ahLst/>
            <a:cxnLst/>
            <a:rect r="r" b="b" t="t" l="l"/>
            <a:pathLst>
              <a:path h="10667673" w="12695717">
                <a:moveTo>
                  <a:pt x="0" y="0"/>
                </a:moveTo>
                <a:lnTo>
                  <a:pt x="12695717" y="0"/>
                </a:lnTo>
                <a:lnTo>
                  <a:pt x="12695717" y="10667673"/>
                </a:lnTo>
                <a:lnTo>
                  <a:pt x="0" y="10667673"/>
                </a:lnTo>
                <a:lnTo>
                  <a:pt x="0" y="0"/>
                </a:lnTo>
                <a:close/>
              </a:path>
            </a:pathLst>
          </a:custGeom>
          <a:blipFill>
            <a:blip r:embed="rId3"/>
            <a:stretch>
              <a:fillRect l="-3129" t="-63795" r="-45034" b="-63442"/>
            </a:stretch>
          </a:blipFill>
        </p:spPr>
      </p:sp>
      <p:sp>
        <p:nvSpPr>
          <p:cNvPr name="TextBox 4" id="4"/>
          <p:cNvSpPr txBox="true"/>
          <p:nvPr/>
        </p:nvSpPr>
        <p:spPr>
          <a:xfrm rot="0">
            <a:off x="6702607" y="5839224"/>
            <a:ext cx="10636532" cy="2456212"/>
          </a:xfrm>
          <a:prstGeom prst="rect">
            <a:avLst/>
          </a:prstGeom>
        </p:spPr>
        <p:txBody>
          <a:bodyPr anchor="t" rtlCol="false" tIns="0" lIns="0" bIns="0" rIns="0">
            <a:spAutoFit/>
          </a:bodyPr>
          <a:lstStyle/>
          <a:p>
            <a:pPr algn="ctr">
              <a:lnSpc>
                <a:spcPts val="20018"/>
              </a:lnSpc>
            </a:pPr>
            <a:r>
              <a:rPr lang="en-US" sz="14298">
                <a:solidFill>
                  <a:srgbClr val="FFFFFF"/>
                </a:solidFill>
                <a:latin typeface="Canva Sans Bold"/>
              </a:rPr>
              <a:t>I. Tác giả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988833" y="1718168"/>
            <a:ext cx="6299167" cy="6299142"/>
            <a:chOff x="0" y="0"/>
            <a:chExt cx="6350000" cy="6349975"/>
          </a:xfrm>
        </p:grpSpPr>
        <p:sp>
          <p:nvSpPr>
            <p:cNvPr name="Freeform 3" id="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0" t="-4672" r="0" b="-28661"/>
              </a:stretch>
            </a:blipFill>
          </p:spPr>
        </p:sp>
      </p:grpSp>
      <p:grpSp>
        <p:nvGrpSpPr>
          <p:cNvPr name="Group 4" id="4"/>
          <p:cNvGrpSpPr>
            <a:grpSpLocks noChangeAspect="true"/>
          </p:cNvGrpSpPr>
          <p:nvPr/>
        </p:nvGrpSpPr>
        <p:grpSpPr>
          <a:xfrm rot="0">
            <a:off x="9313073" y="328235"/>
            <a:ext cx="4129101" cy="4129084"/>
            <a:chOff x="0" y="0"/>
            <a:chExt cx="6350000" cy="6349975"/>
          </a:xfrm>
        </p:grpSpPr>
        <p:sp>
          <p:nvSpPr>
            <p:cNvPr name="Freeform 5" id="5"/>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0" t="-6284" r="0" b="-18548"/>
              </a:stretch>
            </a:blipFill>
          </p:spPr>
        </p:sp>
      </p:grpSp>
      <p:sp>
        <p:nvSpPr>
          <p:cNvPr name="TextBox 6" id="6"/>
          <p:cNvSpPr txBox="true"/>
          <p:nvPr/>
        </p:nvSpPr>
        <p:spPr>
          <a:xfrm rot="0">
            <a:off x="343401" y="4343020"/>
            <a:ext cx="16471404" cy="6764062"/>
          </a:xfrm>
          <a:prstGeom prst="rect">
            <a:avLst/>
          </a:prstGeom>
        </p:spPr>
        <p:txBody>
          <a:bodyPr anchor="t" rtlCol="false" tIns="0" lIns="0" bIns="0" rIns="0">
            <a:spAutoFit/>
          </a:bodyPr>
          <a:lstStyle/>
          <a:p>
            <a:pPr algn="just">
              <a:lnSpc>
                <a:spcPts val="7833"/>
              </a:lnSpc>
              <a:spcBef>
                <a:spcPct val="0"/>
              </a:spcBef>
            </a:pPr>
            <a:r>
              <a:rPr lang="en-US" sz="5595">
                <a:solidFill>
                  <a:srgbClr val="000000"/>
                </a:solidFill>
                <a:latin typeface="Canva Sans"/>
              </a:rPr>
              <a:t>-Kim Lân ( 1920-2007)</a:t>
            </a:r>
          </a:p>
          <a:p>
            <a:pPr algn="just">
              <a:lnSpc>
                <a:spcPts val="7833"/>
              </a:lnSpc>
              <a:spcBef>
                <a:spcPct val="0"/>
              </a:spcBef>
            </a:pPr>
            <a:r>
              <a:rPr lang="en-US" sz="5595">
                <a:solidFill>
                  <a:srgbClr val="000000"/>
                </a:solidFill>
                <a:latin typeface="Canva Sans"/>
              </a:rPr>
              <a:t>-Tên thật là Nguyễn Văn Tài</a:t>
            </a:r>
          </a:p>
          <a:p>
            <a:pPr algn="just">
              <a:lnSpc>
                <a:spcPts val="7833"/>
              </a:lnSpc>
              <a:spcBef>
                <a:spcPct val="0"/>
              </a:spcBef>
            </a:pPr>
            <a:r>
              <a:rPr lang="en-US" sz="5595">
                <a:solidFill>
                  <a:srgbClr val="000000"/>
                </a:solidFill>
                <a:latin typeface="Canva Sans"/>
              </a:rPr>
              <a:t>-Quê ở huyện Từ Sơn,tỉnh Bắc Ninh</a:t>
            </a:r>
          </a:p>
          <a:p>
            <a:pPr algn="just">
              <a:lnSpc>
                <a:spcPts val="7833"/>
              </a:lnSpc>
              <a:spcBef>
                <a:spcPct val="0"/>
              </a:spcBef>
            </a:pPr>
            <a:r>
              <a:rPr lang="en-US" sz="5595">
                <a:solidFill>
                  <a:srgbClr val="000000"/>
                </a:solidFill>
                <a:latin typeface="Canva Sans"/>
              </a:rPr>
              <a:t>-Nhà văn có sở trường về truyện ngắn</a:t>
            </a:r>
          </a:p>
          <a:p>
            <a:pPr algn="just">
              <a:lnSpc>
                <a:spcPts val="7833"/>
              </a:lnSpc>
              <a:spcBef>
                <a:spcPct val="0"/>
              </a:spcBef>
            </a:pPr>
            <a:r>
              <a:rPr lang="en-US" sz="5595">
                <a:solidFill>
                  <a:srgbClr val="000000"/>
                </a:solidFill>
                <a:latin typeface="Canva Sans"/>
              </a:rPr>
              <a:t>- Am hiểu và gắn bó với nông thôn và người dân</a:t>
            </a:r>
          </a:p>
          <a:p>
            <a:pPr>
              <a:lnSpc>
                <a:spcPts val="7150"/>
              </a:lnSpc>
              <a:spcBef>
                <a:spcPct val="0"/>
              </a:spcBef>
            </a:pPr>
          </a:p>
          <a:p>
            <a:pPr>
              <a:lnSpc>
                <a:spcPts val="7150"/>
              </a:lnSpc>
              <a:spcBef>
                <a:spcPct val="0"/>
              </a:spcBef>
            </a:pPr>
          </a:p>
        </p:txBody>
      </p:sp>
      <p:sp>
        <p:nvSpPr>
          <p:cNvPr name="TextBox 7" id="7"/>
          <p:cNvSpPr txBox="true"/>
          <p:nvPr/>
        </p:nvSpPr>
        <p:spPr>
          <a:xfrm rot="0">
            <a:off x="0" y="390544"/>
            <a:ext cx="5185139" cy="1152488"/>
          </a:xfrm>
          <a:prstGeom prst="rect">
            <a:avLst/>
          </a:prstGeom>
        </p:spPr>
        <p:txBody>
          <a:bodyPr anchor="t" rtlCol="false" tIns="0" lIns="0" bIns="0" rIns="0">
            <a:spAutoFit/>
          </a:bodyPr>
          <a:lstStyle/>
          <a:p>
            <a:pPr algn="ctr">
              <a:lnSpc>
                <a:spcPts val="9452"/>
              </a:lnSpc>
            </a:pPr>
            <a:r>
              <a:rPr lang="en-US" sz="6751" u="sng">
                <a:solidFill>
                  <a:srgbClr val="FF3131"/>
                </a:solidFill>
                <a:latin typeface="Canva Sans Bold"/>
              </a:rPr>
              <a:t>I.Tác giả</a:t>
            </a:r>
          </a:p>
        </p:txBody>
      </p:sp>
      <p:sp>
        <p:nvSpPr>
          <p:cNvPr name="TextBox 8" id="8"/>
          <p:cNvSpPr txBox="true"/>
          <p:nvPr/>
        </p:nvSpPr>
        <p:spPr>
          <a:xfrm rot="0">
            <a:off x="0" y="2370274"/>
            <a:ext cx="9077043" cy="1135978"/>
          </a:xfrm>
          <a:prstGeom prst="rect">
            <a:avLst/>
          </a:prstGeom>
        </p:spPr>
        <p:txBody>
          <a:bodyPr anchor="t" rtlCol="false" tIns="0" lIns="0" bIns="0" rIns="0">
            <a:spAutoFit/>
          </a:bodyPr>
          <a:lstStyle/>
          <a:p>
            <a:pPr algn="ctr">
              <a:lnSpc>
                <a:spcPts val="9312"/>
              </a:lnSpc>
              <a:spcBef>
                <a:spcPct val="0"/>
              </a:spcBef>
            </a:pPr>
            <a:r>
              <a:rPr lang="en-US" sz="6651">
                <a:solidFill>
                  <a:srgbClr val="000000"/>
                </a:solidFill>
                <a:latin typeface="Canva Sans Bold"/>
              </a:rPr>
              <a:t>A. Lai lịch của tác giả</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10823" y="2090576"/>
            <a:ext cx="17066355" cy="5533543"/>
          </a:xfrm>
          <a:prstGeom prst="rect">
            <a:avLst/>
          </a:prstGeom>
        </p:spPr>
        <p:txBody>
          <a:bodyPr anchor="t" rtlCol="false" tIns="0" lIns="0" bIns="0" rIns="0">
            <a:spAutoFit/>
          </a:bodyPr>
          <a:lstStyle/>
          <a:p>
            <a:pPr>
              <a:lnSpc>
                <a:spcPts val="8826"/>
              </a:lnSpc>
              <a:spcBef>
                <a:spcPct val="0"/>
              </a:spcBef>
            </a:pPr>
            <a:r>
              <a:rPr lang="en-US" sz="6304">
                <a:solidFill>
                  <a:srgbClr val="000000"/>
                </a:solidFill>
                <a:latin typeface="Canva Sans"/>
              </a:rPr>
              <a:t>-</a:t>
            </a:r>
            <a:r>
              <a:rPr lang="en-US" sz="6304">
                <a:solidFill>
                  <a:srgbClr val="000000"/>
                </a:solidFill>
                <a:latin typeface="Canva Sans"/>
              </a:rPr>
              <a:t>Ông đã sáng tác đăng báo từ trước Cách mạng tháng Tám 1945</a:t>
            </a:r>
          </a:p>
          <a:p>
            <a:pPr>
              <a:lnSpc>
                <a:spcPts val="8826"/>
              </a:lnSpc>
              <a:spcBef>
                <a:spcPct val="0"/>
              </a:spcBef>
            </a:pPr>
            <a:r>
              <a:rPr lang="en-US" sz="6304">
                <a:solidFill>
                  <a:srgbClr val="000000"/>
                </a:solidFill>
                <a:latin typeface="Canva Sans"/>
              </a:rPr>
              <a:t>-Năm 2001, ông được tặng Giải thưởng Nhà nước về văn học nghệ thuật</a:t>
            </a:r>
          </a:p>
          <a:p>
            <a:pPr>
              <a:lnSpc>
                <a:spcPts val="8826"/>
              </a:lnSpc>
              <a:spcBef>
                <a:spcPct val="0"/>
              </a:spcBef>
            </a:pPr>
            <a:r>
              <a:rPr lang="en-US" sz="6304">
                <a:solidFill>
                  <a:srgbClr val="000000"/>
                </a:solidFill>
                <a:latin typeface="Canva Sans"/>
              </a:rPr>
              <a:t>-Một số tác phẩm tiêu biểu:</a:t>
            </a:r>
          </a:p>
        </p:txBody>
      </p:sp>
      <p:sp>
        <p:nvSpPr>
          <p:cNvPr name="Freeform 3" id="3"/>
          <p:cNvSpPr/>
          <p:nvPr/>
        </p:nvSpPr>
        <p:spPr>
          <a:xfrm flipH="false" flipV="false" rot="0">
            <a:off x="12087582" y="5634826"/>
            <a:ext cx="6200418" cy="5146569"/>
          </a:xfrm>
          <a:custGeom>
            <a:avLst/>
            <a:gdLst/>
            <a:ahLst/>
            <a:cxnLst/>
            <a:rect r="r" b="b" t="t" l="l"/>
            <a:pathLst>
              <a:path h="5146569" w="6200418">
                <a:moveTo>
                  <a:pt x="0" y="0"/>
                </a:moveTo>
                <a:lnTo>
                  <a:pt x="6200418" y="0"/>
                </a:lnTo>
                <a:lnTo>
                  <a:pt x="6200418" y="5146569"/>
                </a:lnTo>
                <a:lnTo>
                  <a:pt x="0" y="5146569"/>
                </a:lnTo>
                <a:lnTo>
                  <a:pt x="0" y="0"/>
                </a:lnTo>
                <a:close/>
              </a:path>
            </a:pathLst>
          </a:custGeom>
          <a:blipFill>
            <a:blip r:embed="rId2"/>
            <a:stretch>
              <a:fillRect l="0" t="-1660" r="0" b="-1660"/>
            </a:stretch>
          </a:blipFill>
        </p:spPr>
      </p:sp>
      <p:sp>
        <p:nvSpPr>
          <p:cNvPr name="TextBox 4" id="4"/>
          <p:cNvSpPr txBox="true"/>
          <p:nvPr/>
        </p:nvSpPr>
        <p:spPr>
          <a:xfrm rot="0">
            <a:off x="899713" y="390544"/>
            <a:ext cx="8947679" cy="1152488"/>
          </a:xfrm>
          <a:prstGeom prst="rect">
            <a:avLst/>
          </a:prstGeom>
        </p:spPr>
        <p:txBody>
          <a:bodyPr anchor="t" rtlCol="false" tIns="0" lIns="0" bIns="0" rIns="0">
            <a:spAutoFit/>
          </a:bodyPr>
          <a:lstStyle/>
          <a:p>
            <a:pPr algn="ctr">
              <a:lnSpc>
                <a:spcPts val="9452"/>
              </a:lnSpc>
              <a:spcBef>
                <a:spcPct val="0"/>
              </a:spcBef>
            </a:pPr>
            <a:r>
              <a:rPr lang="en-US" sz="6751">
                <a:solidFill>
                  <a:srgbClr val="000000"/>
                </a:solidFill>
                <a:latin typeface="Canva Sans Bold"/>
              </a:rPr>
              <a:t>B. Sự nghiệp sáng tác</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C0C2C2"/>
        </a:solidFill>
      </p:bgPr>
    </p:bg>
    <p:spTree>
      <p:nvGrpSpPr>
        <p:cNvPr id="1" name=""/>
        <p:cNvGrpSpPr/>
        <p:nvPr/>
      </p:nvGrpSpPr>
      <p:grpSpPr>
        <a:xfrm>
          <a:off x="0" y="0"/>
          <a:ext cx="0" cy="0"/>
          <a:chOff x="0" y="0"/>
          <a:chExt cx="0" cy="0"/>
        </a:xfrm>
      </p:grpSpPr>
      <p:sp>
        <p:nvSpPr>
          <p:cNvPr name="Freeform 2" id="2"/>
          <p:cNvSpPr/>
          <p:nvPr/>
        </p:nvSpPr>
        <p:spPr>
          <a:xfrm flipH="false" flipV="false" rot="0">
            <a:off x="265505" y="1970715"/>
            <a:ext cx="5639081" cy="8005279"/>
          </a:xfrm>
          <a:custGeom>
            <a:avLst/>
            <a:gdLst/>
            <a:ahLst/>
            <a:cxnLst/>
            <a:rect r="r" b="b" t="t" l="l"/>
            <a:pathLst>
              <a:path h="8005279" w="5639081">
                <a:moveTo>
                  <a:pt x="0" y="0"/>
                </a:moveTo>
                <a:lnTo>
                  <a:pt x="5639081" y="0"/>
                </a:lnTo>
                <a:lnTo>
                  <a:pt x="5639081" y="8005279"/>
                </a:lnTo>
                <a:lnTo>
                  <a:pt x="0" y="8005279"/>
                </a:lnTo>
                <a:lnTo>
                  <a:pt x="0" y="0"/>
                </a:lnTo>
                <a:close/>
              </a:path>
            </a:pathLst>
          </a:custGeom>
          <a:blipFill>
            <a:blip r:embed="rId2"/>
            <a:stretch>
              <a:fillRect l="-836" t="0" r="-836" b="-1333"/>
            </a:stretch>
          </a:blipFill>
        </p:spPr>
      </p:sp>
      <p:sp>
        <p:nvSpPr>
          <p:cNvPr name="Freeform 3" id="3"/>
          <p:cNvSpPr/>
          <p:nvPr/>
        </p:nvSpPr>
        <p:spPr>
          <a:xfrm flipH="false" flipV="false" rot="0">
            <a:off x="6380836" y="1970715"/>
            <a:ext cx="5526328" cy="8005279"/>
          </a:xfrm>
          <a:custGeom>
            <a:avLst/>
            <a:gdLst/>
            <a:ahLst/>
            <a:cxnLst/>
            <a:rect r="r" b="b" t="t" l="l"/>
            <a:pathLst>
              <a:path h="8005279" w="5526328">
                <a:moveTo>
                  <a:pt x="0" y="0"/>
                </a:moveTo>
                <a:lnTo>
                  <a:pt x="5526328" y="0"/>
                </a:lnTo>
                <a:lnTo>
                  <a:pt x="5526328" y="8005279"/>
                </a:lnTo>
                <a:lnTo>
                  <a:pt x="0" y="8005279"/>
                </a:lnTo>
                <a:lnTo>
                  <a:pt x="0" y="0"/>
                </a:lnTo>
                <a:close/>
              </a:path>
            </a:pathLst>
          </a:custGeom>
          <a:blipFill>
            <a:blip r:embed="rId3"/>
            <a:stretch>
              <a:fillRect l="-3988" t="0" r="-7068" b="0"/>
            </a:stretch>
          </a:blipFill>
        </p:spPr>
      </p:sp>
      <p:sp>
        <p:nvSpPr>
          <p:cNvPr name="Freeform 4" id="4"/>
          <p:cNvSpPr/>
          <p:nvPr/>
        </p:nvSpPr>
        <p:spPr>
          <a:xfrm flipH="false" flipV="false" rot="0">
            <a:off x="12383414" y="1970715"/>
            <a:ext cx="5526328" cy="8005279"/>
          </a:xfrm>
          <a:custGeom>
            <a:avLst/>
            <a:gdLst/>
            <a:ahLst/>
            <a:cxnLst/>
            <a:rect r="r" b="b" t="t" l="l"/>
            <a:pathLst>
              <a:path h="8005279" w="5526328">
                <a:moveTo>
                  <a:pt x="0" y="0"/>
                </a:moveTo>
                <a:lnTo>
                  <a:pt x="5526328" y="0"/>
                </a:lnTo>
                <a:lnTo>
                  <a:pt x="5526328" y="8005279"/>
                </a:lnTo>
                <a:lnTo>
                  <a:pt x="0" y="8005279"/>
                </a:lnTo>
                <a:lnTo>
                  <a:pt x="0" y="0"/>
                </a:lnTo>
                <a:close/>
              </a:path>
            </a:pathLst>
          </a:custGeom>
          <a:blipFill>
            <a:blip r:embed="rId4"/>
            <a:stretch>
              <a:fillRect l="-17675" t="0" r="-15769" b="0"/>
            </a:stretch>
          </a:blipFill>
        </p:spPr>
      </p:sp>
      <p:sp>
        <p:nvSpPr>
          <p:cNvPr name="TextBox 5" id="5"/>
          <p:cNvSpPr txBox="true"/>
          <p:nvPr/>
        </p:nvSpPr>
        <p:spPr>
          <a:xfrm rot="0">
            <a:off x="512016" y="242586"/>
            <a:ext cx="5146059" cy="1490379"/>
          </a:xfrm>
          <a:prstGeom prst="rect">
            <a:avLst/>
          </a:prstGeom>
        </p:spPr>
        <p:txBody>
          <a:bodyPr anchor="t" rtlCol="false" tIns="0" lIns="0" bIns="0" rIns="0">
            <a:spAutoFit/>
          </a:bodyPr>
          <a:lstStyle/>
          <a:p>
            <a:pPr algn="ctr">
              <a:lnSpc>
                <a:spcPts val="6053"/>
              </a:lnSpc>
              <a:spcBef>
                <a:spcPct val="0"/>
              </a:spcBef>
            </a:pPr>
            <a:r>
              <a:rPr lang="en-US" sz="4323">
                <a:solidFill>
                  <a:srgbClr val="000000"/>
                </a:solidFill>
                <a:latin typeface="Canva Sans Bold"/>
              </a:rPr>
              <a:t>a. Làng-Truyện ngắn( 1948)</a:t>
            </a:r>
          </a:p>
        </p:txBody>
      </p:sp>
      <p:sp>
        <p:nvSpPr>
          <p:cNvPr name="TextBox 6" id="6"/>
          <p:cNvSpPr txBox="true"/>
          <p:nvPr/>
        </p:nvSpPr>
        <p:spPr>
          <a:xfrm rot="0">
            <a:off x="6082738" y="93089"/>
            <a:ext cx="6122524" cy="1490379"/>
          </a:xfrm>
          <a:prstGeom prst="rect">
            <a:avLst/>
          </a:prstGeom>
        </p:spPr>
        <p:txBody>
          <a:bodyPr anchor="t" rtlCol="false" tIns="0" lIns="0" bIns="0" rIns="0">
            <a:spAutoFit/>
          </a:bodyPr>
          <a:lstStyle/>
          <a:p>
            <a:pPr algn="ctr">
              <a:lnSpc>
                <a:spcPts val="6053"/>
              </a:lnSpc>
              <a:spcBef>
                <a:spcPct val="0"/>
              </a:spcBef>
            </a:pPr>
            <a:r>
              <a:rPr lang="en-US" sz="4323">
                <a:solidFill>
                  <a:srgbClr val="FFFFFF"/>
                </a:solidFill>
                <a:latin typeface="Canva Sans Bold"/>
              </a:rPr>
              <a:t>b. Vợ nhặt-Truyện ngắn( 1945 )</a:t>
            </a:r>
          </a:p>
        </p:txBody>
      </p:sp>
      <p:sp>
        <p:nvSpPr>
          <p:cNvPr name="TextBox 7" id="7"/>
          <p:cNvSpPr txBox="true"/>
          <p:nvPr/>
        </p:nvSpPr>
        <p:spPr>
          <a:xfrm rot="0">
            <a:off x="12480012" y="243796"/>
            <a:ext cx="5333132" cy="1489169"/>
          </a:xfrm>
          <a:prstGeom prst="rect">
            <a:avLst/>
          </a:prstGeom>
        </p:spPr>
        <p:txBody>
          <a:bodyPr anchor="t" rtlCol="false" tIns="0" lIns="0" bIns="0" rIns="0">
            <a:spAutoFit/>
          </a:bodyPr>
          <a:lstStyle/>
          <a:p>
            <a:pPr algn="ctr">
              <a:lnSpc>
                <a:spcPts val="6007"/>
              </a:lnSpc>
              <a:spcBef>
                <a:spcPct val="0"/>
              </a:spcBef>
            </a:pPr>
            <a:r>
              <a:rPr lang="en-US" sz="4290">
                <a:solidFill>
                  <a:srgbClr val="000000"/>
                </a:solidFill>
                <a:latin typeface="Canva Sans Bold"/>
              </a:rPr>
              <a:t>c. Con chó xấu xí-Truyện ngắn( 1962)</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C0C2C2"/>
        </a:solidFill>
      </p:bgPr>
    </p:bg>
    <p:spTree>
      <p:nvGrpSpPr>
        <p:cNvPr id="1" name=""/>
        <p:cNvGrpSpPr/>
        <p:nvPr/>
      </p:nvGrpSpPr>
      <p:grpSpPr>
        <a:xfrm>
          <a:off x="0" y="0"/>
          <a:ext cx="0" cy="0"/>
          <a:chOff x="0" y="0"/>
          <a:chExt cx="0" cy="0"/>
        </a:xfrm>
      </p:grpSpPr>
      <p:sp>
        <p:nvSpPr>
          <p:cNvPr name="Freeform 2" id="2"/>
          <p:cNvSpPr/>
          <p:nvPr/>
        </p:nvSpPr>
        <p:spPr>
          <a:xfrm flipH="false" flipV="false" rot="0">
            <a:off x="6872875" y="3329273"/>
            <a:ext cx="5527179" cy="4347858"/>
          </a:xfrm>
          <a:custGeom>
            <a:avLst/>
            <a:gdLst/>
            <a:ahLst/>
            <a:cxnLst/>
            <a:rect r="r" b="b" t="t" l="l"/>
            <a:pathLst>
              <a:path h="4347858" w="5527179">
                <a:moveTo>
                  <a:pt x="0" y="0"/>
                </a:moveTo>
                <a:lnTo>
                  <a:pt x="5527178" y="0"/>
                </a:lnTo>
                <a:lnTo>
                  <a:pt x="5527178" y="4347858"/>
                </a:lnTo>
                <a:lnTo>
                  <a:pt x="0" y="4347858"/>
                </a:lnTo>
                <a:lnTo>
                  <a:pt x="0" y="0"/>
                </a:lnTo>
                <a:close/>
              </a:path>
            </a:pathLst>
          </a:custGeom>
          <a:blipFill>
            <a:blip r:embed="rId2"/>
            <a:stretch>
              <a:fillRect l="0" t="0" r="0" b="0"/>
            </a:stretch>
          </a:blipFill>
        </p:spPr>
      </p:sp>
      <p:sp>
        <p:nvSpPr>
          <p:cNvPr name="Freeform 3" id="3"/>
          <p:cNvSpPr/>
          <p:nvPr/>
        </p:nvSpPr>
        <p:spPr>
          <a:xfrm flipH="false" flipV="false" rot="0">
            <a:off x="13057991" y="5143500"/>
            <a:ext cx="4847313" cy="4732681"/>
          </a:xfrm>
          <a:custGeom>
            <a:avLst/>
            <a:gdLst/>
            <a:ahLst/>
            <a:cxnLst/>
            <a:rect r="r" b="b" t="t" l="l"/>
            <a:pathLst>
              <a:path h="4732681" w="4847313">
                <a:moveTo>
                  <a:pt x="0" y="0"/>
                </a:moveTo>
                <a:lnTo>
                  <a:pt x="4847313" y="0"/>
                </a:lnTo>
                <a:lnTo>
                  <a:pt x="4847313" y="4732681"/>
                </a:lnTo>
                <a:lnTo>
                  <a:pt x="0" y="4732681"/>
                </a:lnTo>
                <a:lnTo>
                  <a:pt x="0" y="0"/>
                </a:lnTo>
                <a:close/>
              </a:path>
            </a:pathLst>
          </a:custGeom>
          <a:blipFill>
            <a:blip r:embed="rId3"/>
            <a:stretch>
              <a:fillRect l="0" t="0" r="0" b="0"/>
            </a:stretch>
          </a:blipFill>
        </p:spPr>
      </p:sp>
      <p:sp>
        <p:nvSpPr>
          <p:cNvPr name="Freeform 4" id="4"/>
          <p:cNvSpPr/>
          <p:nvPr/>
        </p:nvSpPr>
        <p:spPr>
          <a:xfrm flipH="false" flipV="false" rot="0">
            <a:off x="230934" y="4647666"/>
            <a:ext cx="5984003" cy="4994282"/>
          </a:xfrm>
          <a:custGeom>
            <a:avLst/>
            <a:gdLst/>
            <a:ahLst/>
            <a:cxnLst/>
            <a:rect r="r" b="b" t="t" l="l"/>
            <a:pathLst>
              <a:path h="4994282" w="5984003">
                <a:moveTo>
                  <a:pt x="0" y="0"/>
                </a:moveTo>
                <a:lnTo>
                  <a:pt x="5984003" y="0"/>
                </a:lnTo>
                <a:lnTo>
                  <a:pt x="5984003" y="4994282"/>
                </a:lnTo>
                <a:lnTo>
                  <a:pt x="0" y="4994282"/>
                </a:lnTo>
                <a:lnTo>
                  <a:pt x="0" y="0"/>
                </a:lnTo>
                <a:close/>
              </a:path>
            </a:pathLst>
          </a:custGeom>
          <a:blipFill>
            <a:blip r:embed="rId4"/>
            <a:stretch>
              <a:fillRect l="0" t="0" r="0" b="0"/>
            </a:stretch>
          </a:blipFill>
        </p:spPr>
      </p:sp>
      <p:sp>
        <p:nvSpPr>
          <p:cNvPr name="TextBox 5" id="5"/>
          <p:cNvSpPr txBox="true"/>
          <p:nvPr/>
        </p:nvSpPr>
        <p:spPr>
          <a:xfrm rot="0">
            <a:off x="692082" y="390544"/>
            <a:ext cx="9362943" cy="1152488"/>
          </a:xfrm>
          <a:prstGeom prst="rect">
            <a:avLst/>
          </a:prstGeom>
        </p:spPr>
        <p:txBody>
          <a:bodyPr anchor="t" rtlCol="false" tIns="0" lIns="0" bIns="0" rIns="0">
            <a:spAutoFit/>
          </a:bodyPr>
          <a:lstStyle/>
          <a:p>
            <a:pPr algn="ctr">
              <a:lnSpc>
                <a:spcPts val="9452"/>
              </a:lnSpc>
              <a:spcBef>
                <a:spcPct val="0"/>
              </a:spcBef>
            </a:pPr>
            <a:r>
              <a:rPr lang="en-US" sz="6751">
                <a:solidFill>
                  <a:srgbClr val="000000"/>
                </a:solidFill>
                <a:latin typeface="Canva Sans Bold"/>
              </a:rPr>
              <a:t>C</a:t>
            </a:r>
            <a:r>
              <a:rPr lang="en-US" sz="6751">
                <a:solidFill>
                  <a:srgbClr val="000000"/>
                </a:solidFill>
                <a:latin typeface="Canva Sans Bold"/>
              </a:rPr>
              <a:t>. Sự nghiệp diễn xuất</a:t>
            </a:r>
          </a:p>
        </p:txBody>
      </p:sp>
      <p:sp>
        <p:nvSpPr>
          <p:cNvPr name="TextBox 6" id="6"/>
          <p:cNvSpPr txBox="true"/>
          <p:nvPr/>
        </p:nvSpPr>
        <p:spPr>
          <a:xfrm rot="0">
            <a:off x="495207" y="3253073"/>
            <a:ext cx="5506833" cy="1979930"/>
          </a:xfrm>
          <a:prstGeom prst="rect">
            <a:avLst/>
          </a:prstGeom>
        </p:spPr>
        <p:txBody>
          <a:bodyPr anchor="t" rtlCol="false" tIns="0" lIns="0" bIns="0" rIns="0">
            <a:spAutoFit/>
          </a:bodyPr>
          <a:lstStyle/>
          <a:p>
            <a:pPr algn="ctr">
              <a:lnSpc>
                <a:spcPts val="5319"/>
              </a:lnSpc>
            </a:pPr>
            <a:r>
              <a:rPr lang="en-US" sz="3799">
                <a:solidFill>
                  <a:srgbClr val="000000"/>
                </a:solidFill>
                <a:latin typeface="Canva Sans"/>
              </a:rPr>
              <a:t>a.Lý Cựu trong phim “Chị Dậu”.</a:t>
            </a:r>
          </a:p>
          <a:p>
            <a:pPr algn="ctr">
              <a:lnSpc>
                <a:spcPts val="5319"/>
              </a:lnSpc>
              <a:spcBef>
                <a:spcPct val="0"/>
              </a:spcBef>
            </a:pPr>
          </a:p>
        </p:txBody>
      </p:sp>
      <p:sp>
        <p:nvSpPr>
          <p:cNvPr name="TextBox 7" id="7"/>
          <p:cNvSpPr txBox="true"/>
          <p:nvPr/>
        </p:nvSpPr>
        <p:spPr>
          <a:xfrm rot="0">
            <a:off x="6707401" y="1741954"/>
            <a:ext cx="5858126" cy="1321721"/>
          </a:xfrm>
          <a:prstGeom prst="rect">
            <a:avLst/>
          </a:prstGeom>
        </p:spPr>
        <p:txBody>
          <a:bodyPr anchor="t" rtlCol="false" tIns="0" lIns="0" bIns="0" rIns="0">
            <a:spAutoFit/>
          </a:bodyPr>
          <a:lstStyle/>
          <a:p>
            <a:pPr algn="ctr">
              <a:lnSpc>
                <a:spcPts val="5374"/>
              </a:lnSpc>
              <a:spcBef>
                <a:spcPct val="0"/>
              </a:spcBef>
            </a:pPr>
            <a:r>
              <a:rPr lang="en-US" sz="3838">
                <a:solidFill>
                  <a:srgbClr val="000000"/>
                </a:solidFill>
                <a:latin typeface="Canva Sans"/>
              </a:rPr>
              <a:t>b.Lão Hạc trong phim “Làng Vũ Đại ngày ấy”.</a:t>
            </a:r>
          </a:p>
        </p:txBody>
      </p:sp>
      <p:sp>
        <p:nvSpPr>
          <p:cNvPr name="TextBox 8" id="8"/>
          <p:cNvSpPr txBox="true"/>
          <p:nvPr/>
        </p:nvSpPr>
        <p:spPr>
          <a:xfrm rot="0">
            <a:off x="12435718" y="3536486"/>
            <a:ext cx="6091859" cy="1413104"/>
          </a:xfrm>
          <a:prstGeom prst="rect">
            <a:avLst/>
          </a:prstGeom>
        </p:spPr>
        <p:txBody>
          <a:bodyPr anchor="t" rtlCol="false" tIns="0" lIns="0" bIns="0" rIns="0">
            <a:spAutoFit/>
          </a:bodyPr>
          <a:lstStyle/>
          <a:p>
            <a:pPr algn="ctr">
              <a:lnSpc>
                <a:spcPts val="5669"/>
              </a:lnSpc>
              <a:spcBef>
                <a:spcPct val="0"/>
              </a:spcBef>
            </a:pPr>
            <a:r>
              <a:rPr lang="en-US" sz="4049">
                <a:solidFill>
                  <a:srgbClr val="000000"/>
                </a:solidFill>
                <a:latin typeface="Canva Sans"/>
              </a:rPr>
              <a:t>d.Lão Pẩu trong phim “Con vá”.</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0476" r="0" b="-20476"/>
            </a:stretch>
          </a:blipFill>
        </p:spPr>
      </p:sp>
      <p:sp>
        <p:nvSpPr>
          <p:cNvPr name="Freeform 3" id="3"/>
          <p:cNvSpPr/>
          <p:nvPr/>
        </p:nvSpPr>
        <p:spPr>
          <a:xfrm flipH="false" flipV="false" rot="0">
            <a:off x="-152561" y="3966597"/>
            <a:ext cx="18593123" cy="5470417"/>
          </a:xfrm>
          <a:custGeom>
            <a:avLst/>
            <a:gdLst/>
            <a:ahLst/>
            <a:cxnLst/>
            <a:rect r="r" b="b" t="t" l="l"/>
            <a:pathLst>
              <a:path h="5470417" w="18593123">
                <a:moveTo>
                  <a:pt x="0" y="0"/>
                </a:moveTo>
                <a:lnTo>
                  <a:pt x="18593122" y="0"/>
                </a:lnTo>
                <a:lnTo>
                  <a:pt x="18593122" y="5470418"/>
                </a:lnTo>
                <a:lnTo>
                  <a:pt x="0" y="5470418"/>
                </a:lnTo>
                <a:lnTo>
                  <a:pt x="0" y="0"/>
                </a:lnTo>
                <a:close/>
              </a:path>
            </a:pathLst>
          </a:custGeom>
          <a:blipFill>
            <a:blip r:embed="rId3"/>
            <a:stretch>
              <a:fillRect l="-11721" t="-96247" r="0" b="-293101"/>
            </a:stretch>
          </a:blipFill>
        </p:spPr>
      </p:sp>
      <p:sp>
        <p:nvSpPr>
          <p:cNvPr name="TextBox 4" id="4"/>
          <p:cNvSpPr txBox="true"/>
          <p:nvPr/>
        </p:nvSpPr>
        <p:spPr>
          <a:xfrm rot="0">
            <a:off x="3658452" y="5330841"/>
            <a:ext cx="10971095" cy="2456179"/>
          </a:xfrm>
          <a:prstGeom prst="rect">
            <a:avLst/>
          </a:prstGeom>
        </p:spPr>
        <p:txBody>
          <a:bodyPr anchor="t" rtlCol="false" tIns="0" lIns="0" bIns="0" rIns="0">
            <a:spAutoFit/>
          </a:bodyPr>
          <a:lstStyle/>
          <a:p>
            <a:pPr algn="ctr">
              <a:lnSpc>
                <a:spcPts val="20020"/>
              </a:lnSpc>
            </a:pPr>
            <a:r>
              <a:rPr lang="en-US" sz="14300">
                <a:solidFill>
                  <a:srgbClr val="FFFFFF"/>
                </a:solidFill>
                <a:latin typeface="Canva Sans Bold"/>
              </a:rPr>
              <a:t>II. Tác phẩm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09664" y="2477762"/>
            <a:ext cx="5143293" cy="1209983"/>
            <a:chOff x="0" y="0"/>
            <a:chExt cx="1354612" cy="318679"/>
          </a:xfrm>
        </p:grpSpPr>
        <p:sp>
          <p:nvSpPr>
            <p:cNvPr name="Freeform 3" id="3"/>
            <p:cNvSpPr/>
            <p:nvPr/>
          </p:nvSpPr>
          <p:spPr>
            <a:xfrm flipH="false" flipV="false" rot="0">
              <a:off x="0" y="0"/>
              <a:ext cx="1354612" cy="318679"/>
            </a:xfrm>
            <a:custGeom>
              <a:avLst/>
              <a:gdLst/>
              <a:ahLst/>
              <a:cxnLst/>
              <a:rect r="r" b="b" t="t" l="l"/>
              <a:pathLst>
                <a:path h="318679" w="1354612">
                  <a:moveTo>
                    <a:pt x="0" y="0"/>
                  </a:moveTo>
                  <a:lnTo>
                    <a:pt x="1354612" y="0"/>
                  </a:lnTo>
                  <a:lnTo>
                    <a:pt x="1354612" y="318679"/>
                  </a:lnTo>
                  <a:lnTo>
                    <a:pt x="0" y="318679"/>
                  </a:lnTo>
                  <a:close/>
                </a:path>
              </a:pathLst>
            </a:custGeom>
            <a:solidFill>
              <a:srgbClr val="00BF63"/>
            </a:solidFill>
          </p:spPr>
        </p:sp>
        <p:sp>
          <p:nvSpPr>
            <p:cNvPr name="TextBox 4" id="4"/>
            <p:cNvSpPr txBox="true"/>
            <p:nvPr/>
          </p:nvSpPr>
          <p:spPr>
            <a:xfrm>
              <a:off x="0" y="-95250"/>
              <a:ext cx="1354612" cy="413929"/>
            </a:xfrm>
            <a:prstGeom prst="rect">
              <a:avLst/>
            </a:prstGeom>
          </p:spPr>
          <p:txBody>
            <a:bodyPr anchor="ctr" rtlCol="false" tIns="50800" lIns="50800" bIns="50800" rIns="50800"/>
            <a:lstStyle/>
            <a:p>
              <a:pPr algn="ctr">
                <a:lnSpc>
                  <a:spcPts val="6439"/>
                </a:lnSpc>
              </a:pPr>
              <a:r>
                <a:rPr lang="en-US" sz="4599">
                  <a:solidFill>
                    <a:srgbClr val="000000"/>
                  </a:solidFill>
                  <a:latin typeface="Cardo"/>
                </a:rPr>
                <a:t>Hoàn cảnh sáng tác</a:t>
              </a:r>
            </a:p>
          </p:txBody>
        </p:sp>
      </p:grpSp>
      <p:grpSp>
        <p:nvGrpSpPr>
          <p:cNvPr name="Group 5" id="5"/>
          <p:cNvGrpSpPr/>
          <p:nvPr/>
        </p:nvGrpSpPr>
        <p:grpSpPr>
          <a:xfrm rot="0">
            <a:off x="12691199" y="2396953"/>
            <a:ext cx="5143293" cy="1209983"/>
            <a:chOff x="0" y="0"/>
            <a:chExt cx="1354612" cy="318679"/>
          </a:xfrm>
        </p:grpSpPr>
        <p:sp>
          <p:nvSpPr>
            <p:cNvPr name="Freeform 6" id="6"/>
            <p:cNvSpPr/>
            <p:nvPr/>
          </p:nvSpPr>
          <p:spPr>
            <a:xfrm flipH="false" flipV="false" rot="0">
              <a:off x="0" y="0"/>
              <a:ext cx="1354612" cy="318679"/>
            </a:xfrm>
            <a:custGeom>
              <a:avLst/>
              <a:gdLst/>
              <a:ahLst/>
              <a:cxnLst/>
              <a:rect r="r" b="b" t="t" l="l"/>
              <a:pathLst>
                <a:path h="318679" w="1354612">
                  <a:moveTo>
                    <a:pt x="0" y="0"/>
                  </a:moveTo>
                  <a:lnTo>
                    <a:pt x="1354612" y="0"/>
                  </a:lnTo>
                  <a:lnTo>
                    <a:pt x="1354612" y="318679"/>
                  </a:lnTo>
                  <a:lnTo>
                    <a:pt x="0" y="318679"/>
                  </a:lnTo>
                  <a:close/>
                </a:path>
              </a:pathLst>
            </a:custGeom>
            <a:solidFill>
              <a:srgbClr val="FF914D"/>
            </a:solidFill>
          </p:spPr>
        </p:sp>
        <p:sp>
          <p:nvSpPr>
            <p:cNvPr name="TextBox 7" id="7"/>
            <p:cNvSpPr txBox="true"/>
            <p:nvPr/>
          </p:nvSpPr>
          <p:spPr>
            <a:xfrm>
              <a:off x="0" y="-95250"/>
              <a:ext cx="1354612" cy="413929"/>
            </a:xfrm>
            <a:prstGeom prst="rect">
              <a:avLst/>
            </a:prstGeom>
          </p:spPr>
          <p:txBody>
            <a:bodyPr anchor="ctr" rtlCol="false" tIns="50800" lIns="50800" bIns="50800" rIns="50800"/>
            <a:lstStyle/>
            <a:p>
              <a:pPr algn="ctr">
                <a:lnSpc>
                  <a:spcPts val="6439"/>
                </a:lnSpc>
              </a:pPr>
              <a:r>
                <a:rPr lang="en-US" sz="4599">
                  <a:solidFill>
                    <a:srgbClr val="000000"/>
                  </a:solidFill>
                  <a:latin typeface="Cardo"/>
                </a:rPr>
                <a:t>Ngôi kể</a:t>
              </a:r>
            </a:p>
          </p:txBody>
        </p:sp>
      </p:grpSp>
      <p:grpSp>
        <p:nvGrpSpPr>
          <p:cNvPr name="Group 8" id="8"/>
          <p:cNvGrpSpPr/>
          <p:nvPr/>
        </p:nvGrpSpPr>
        <p:grpSpPr>
          <a:xfrm rot="0">
            <a:off x="6727333" y="662788"/>
            <a:ext cx="4833333" cy="1209983"/>
            <a:chOff x="0" y="0"/>
            <a:chExt cx="1272977" cy="318679"/>
          </a:xfrm>
        </p:grpSpPr>
        <p:sp>
          <p:nvSpPr>
            <p:cNvPr name="Freeform 9" id="9"/>
            <p:cNvSpPr/>
            <p:nvPr/>
          </p:nvSpPr>
          <p:spPr>
            <a:xfrm flipH="false" flipV="false" rot="0">
              <a:off x="0" y="0"/>
              <a:ext cx="1272977" cy="318679"/>
            </a:xfrm>
            <a:custGeom>
              <a:avLst/>
              <a:gdLst/>
              <a:ahLst/>
              <a:cxnLst/>
              <a:rect r="r" b="b" t="t" l="l"/>
              <a:pathLst>
                <a:path h="318679" w="1272977">
                  <a:moveTo>
                    <a:pt x="0" y="0"/>
                  </a:moveTo>
                  <a:lnTo>
                    <a:pt x="1272977" y="0"/>
                  </a:lnTo>
                  <a:lnTo>
                    <a:pt x="1272977" y="318679"/>
                  </a:lnTo>
                  <a:lnTo>
                    <a:pt x="0" y="318679"/>
                  </a:lnTo>
                  <a:close/>
                </a:path>
              </a:pathLst>
            </a:custGeom>
            <a:solidFill>
              <a:srgbClr val="FFDE59"/>
            </a:solidFill>
          </p:spPr>
        </p:sp>
        <p:sp>
          <p:nvSpPr>
            <p:cNvPr name="TextBox 10" id="10"/>
            <p:cNvSpPr txBox="true"/>
            <p:nvPr/>
          </p:nvSpPr>
          <p:spPr>
            <a:xfrm>
              <a:off x="0" y="-95250"/>
              <a:ext cx="1272977" cy="413929"/>
            </a:xfrm>
            <a:prstGeom prst="rect">
              <a:avLst/>
            </a:prstGeom>
          </p:spPr>
          <p:txBody>
            <a:bodyPr anchor="ctr" rtlCol="false" tIns="50800" lIns="50800" bIns="50800" rIns="50800"/>
            <a:lstStyle/>
            <a:p>
              <a:pPr algn="ctr">
                <a:lnSpc>
                  <a:spcPts val="6439"/>
                </a:lnSpc>
              </a:pPr>
              <a:r>
                <a:rPr lang="en-US" sz="4599">
                  <a:solidFill>
                    <a:srgbClr val="000000"/>
                  </a:solidFill>
                  <a:latin typeface="Cardo"/>
                </a:rPr>
                <a:t>Thể loại</a:t>
              </a:r>
            </a:p>
          </p:txBody>
        </p:sp>
      </p:grpSp>
      <p:grpSp>
        <p:nvGrpSpPr>
          <p:cNvPr name="Group 11" id="11"/>
          <p:cNvGrpSpPr/>
          <p:nvPr/>
        </p:nvGrpSpPr>
        <p:grpSpPr>
          <a:xfrm rot="0">
            <a:off x="6727333" y="5242047"/>
            <a:ext cx="4833333" cy="2019608"/>
            <a:chOff x="0" y="0"/>
            <a:chExt cx="1272977" cy="531913"/>
          </a:xfrm>
        </p:grpSpPr>
        <p:sp>
          <p:nvSpPr>
            <p:cNvPr name="Freeform 12" id="12"/>
            <p:cNvSpPr/>
            <p:nvPr/>
          </p:nvSpPr>
          <p:spPr>
            <a:xfrm flipH="false" flipV="false" rot="0">
              <a:off x="0" y="0"/>
              <a:ext cx="1272977" cy="531913"/>
            </a:xfrm>
            <a:custGeom>
              <a:avLst/>
              <a:gdLst/>
              <a:ahLst/>
              <a:cxnLst/>
              <a:rect r="r" b="b" t="t" l="l"/>
              <a:pathLst>
                <a:path h="531913" w="1272977">
                  <a:moveTo>
                    <a:pt x="0" y="0"/>
                  </a:moveTo>
                  <a:lnTo>
                    <a:pt x="1272977" y="0"/>
                  </a:lnTo>
                  <a:lnTo>
                    <a:pt x="1272977" y="531913"/>
                  </a:lnTo>
                  <a:lnTo>
                    <a:pt x="0" y="531913"/>
                  </a:lnTo>
                  <a:close/>
                </a:path>
              </a:pathLst>
            </a:custGeom>
            <a:solidFill>
              <a:srgbClr val="FF66C4"/>
            </a:solidFill>
          </p:spPr>
        </p:sp>
        <p:sp>
          <p:nvSpPr>
            <p:cNvPr name="TextBox 13" id="13"/>
            <p:cNvSpPr txBox="true"/>
            <p:nvPr/>
          </p:nvSpPr>
          <p:spPr>
            <a:xfrm>
              <a:off x="0" y="-95250"/>
              <a:ext cx="1272977" cy="627163"/>
            </a:xfrm>
            <a:prstGeom prst="rect">
              <a:avLst/>
            </a:prstGeom>
          </p:spPr>
          <p:txBody>
            <a:bodyPr anchor="ctr" rtlCol="false" tIns="50800" lIns="50800" bIns="50800" rIns="50800"/>
            <a:lstStyle/>
            <a:p>
              <a:pPr algn="ctr">
                <a:lnSpc>
                  <a:spcPts val="6439"/>
                </a:lnSpc>
              </a:pPr>
              <a:r>
                <a:rPr lang="en-US" sz="4599">
                  <a:solidFill>
                    <a:srgbClr val="000000"/>
                  </a:solidFill>
                  <a:latin typeface="Cardo"/>
                </a:rPr>
                <a:t>Phương thức biểu đạt</a:t>
              </a:r>
            </a:p>
          </p:txBody>
        </p:sp>
      </p:grpSp>
      <p:sp>
        <p:nvSpPr>
          <p:cNvPr name="Freeform 14" id="14"/>
          <p:cNvSpPr/>
          <p:nvPr/>
        </p:nvSpPr>
        <p:spPr>
          <a:xfrm flipH="false" flipV="false" rot="0">
            <a:off x="126813" y="4034884"/>
            <a:ext cx="6108996" cy="6108996"/>
          </a:xfrm>
          <a:custGeom>
            <a:avLst/>
            <a:gdLst/>
            <a:ahLst/>
            <a:cxnLst/>
            <a:rect r="r" b="b" t="t" l="l"/>
            <a:pathLst>
              <a:path h="6108996" w="6108996">
                <a:moveTo>
                  <a:pt x="0" y="0"/>
                </a:moveTo>
                <a:lnTo>
                  <a:pt x="6108996" y="0"/>
                </a:lnTo>
                <a:lnTo>
                  <a:pt x="6108996" y="6108996"/>
                </a:lnTo>
                <a:lnTo>
                  <a:pt x="0" y="61089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0">
            <a:off x="12179792" y="3907537"/>
            <a:ext cx="5908183" cy="5908183"/>
          </a:xfrm>
          <a:custGeom>
            <a:avLst/>
            <a:gdLst/>
            <a:ahLst/>
            <a:cxnLst/>
            <a:rect r="r" b="b" t="t" l="l"/>
            <a:pathLst>
              <a:path h="5908183" w="5908183">
                <a:moveTo>
                  <a:pt x="0" y="0"/>
                </a:moveTo>
                <a:lnTo>
                  <a:pt x="5908183" y="0"/>
                </a:lnTo>
                <a:lnTo>
                  <a:pt x="5908183" y="5908183"/>
                </a:lnTo>
                <a:lnTo>
                  <a:pt x="0" y="59081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609664" y="333397"/>
            <a:ext cx="4880769" cy="1152488"/>
          </a:xfrm>
          <a:prstGeom prst="rect">
            <a:avLst/>
          </a:prstGeom>
        </p:spPr>
        <p:txBody>
          <a:bodyPr anchor="t" rtlCol="false" tIns="0" lIns="0" bIns="0" rIns="0">
            <a:spAutoFit/>
          </a:bodyPr>
          <a:lstStyle/>
          <a:p>
            <a:pPr algn="ctr">
              <a:lnSpc>
                <a:spcPts val="9452"/>
              </a:lnSpc>
              <a:spcBef>
                <a:spcPct val="0"/>
              </a:spcBef>
            </a:pPr>
            <a:r>
              <a:rPr lang="en-US" sz="6751" u="sng">
                <a:solidFill>
                  <a:srgbClr val="FF3131"/>
                </a:solidFill>
                <a:latin typeface="Canva Sans Bold"/>
              </a:rPr>
              <a:t>II</a:t>
            </a:r>
            <a:r>
              <a:rPr lang="en-US" sz="6751" u="sng">
                <a:solidFill>
                  <a:srgbClr val="FF3131"/>
                </a:solidFill>
                <a:latin typeface="Canva Sans Bold"/>
              </a:rPr>
              <a:t>.Tác phẩm</a:t>
            </a:r>
          </a:p>
        </p:txBody>
      </p:sp>
      <p:sp>
        <p:nvSpPr>
          <p:cNvPr name="TextBox 17" id="17"/>
          <p:cNvSpPr txBox="true"/>
          <p:nvPr/>
        </p:nvSpPr>
        <p:spPr>
          <a:xfrm rot="0">
            <a:off x="609664" y="4084636"/>
            <a:ext cx="5503216" cy="5646210"/>
          </a:xfrm>
          <a:prstGeom prst="rect">
            <a:avLst/>
          </a:prstGeom>
        </p:spPr>
        <p:txBody>
          <a:bodyPr anchor="t" rtlCol="false" tIns="0" lIns="0" bIns="0" rIns="0">
            <a:spAutoFit/>
          </a:bodyPr>
          <a:lstStyle/>
          <a:p>
            <a:pPr>
              <a:lnSpc>
                <a:spcPts val="6416"/>
              </a:lnSpc>
              <a:spcBef>
                <a:spcPct val="0"/>
              </a:spcBef>
            </a:pPr>
            <a:r>
              <a:rPr lang="en-US" sz="4583">
                <a:solidFill>
                  <a:srgbClr val="000000"/>
                </a:solidFill>
                <a:latin typeface="Canva Sans"/>
              </a:rPr>
              <a:t>-  Viết năm 1948</a:t>
            </a:r>
          </a:p>
          <a:p>
            <a:pPr>
              <a:lnSpc>
                <a:spcPts val="6416"/>
              </a:lnSpc>
              <a:spcBef>
                <a:spcPct val="0"/>
              </a:spcBef>
            </a:pPr>
            <a:r>
              <a:rPr lang="en-US" sz="4583">
                <a:solidFill>
                  <a:srgbClr val="000000"/>
                </a:solidFill>
                <a:latin typeface="Canva Sans"/>
              </a:rPr>
              <a:t>- Thời kì đầu cuộc kháng chiến chống Pháp.</a:t>
            </a:r>
          </a:p>
          <a:p>
            <a:pPr>
              <a:lnSpc>
                <a:spcPts val="6416"/>
              </a:lnSpc>
              <a:spcBef>
                <a:spcPct val="0"/>
              </a:spcBef>
            </a:pPr>
            <a:r>
              <a:rPr lang="en-US" sz="4583">
                <a:solidFill>
                  <a:srgbClr val="000000"/>
                </a:solidFill>
                <a:latin typeface="Canva Sans"/>
              </a:rPr>
              <a:t>- Đăng lần đầu trên Tạp chí Văn nghệ (1948)</a:t>
            </a:r>
          </a:p>
        </p:txBody>
      </p:sp>
      <p:sp>
        <p:nvSpPr>
          <p:cNvPr name="TextBox 18" id="18"/>
          <p:cNvSpPr txBox="true"/>
          <p:nvPr/>
        </p:nvSpPr>
        <p:spPr>
          <a:xfrm rot="0">
            <a:off x="12408767" y="4425749"/>
            <a:ext cx="5708158" cy="3956575"/>
          </a:xfrm>
          <a:prstGeom prst="rect">
            <a:avLst/>
          </a:prstGeom>
        </p:spPr>
        <p:txBody>
          <a:bodyPr anchor="t" rtlCol="false" tIns="0" lIns="0" bIns="0" rIns="0">
            <a:spAutoFit/>
          </a:bodyPr>
          <a:lstStyle/>
          <a:p>
            <a:pPr>
              <a:lnSpc>
                <a:spcPts val="6323"/>
              </a:lnSpc>
              <a:spcBef>
                <a:spcPct val="0"/>
              </a:spcBef>
            </a:pPr>
            <a:r>
              <a:rPr lang="en-US" sz="4516">
                <a:solidFill>
                  <a:srgbClr val="000000"/>
                </a:solidFill>
                <a:latin typeface="Canva Sans"/>
              </a:rPr>
              <a:t>- Ngôi thứ 3 </a:t>
            </a:r>
          </a:p>
          <a:p>
            <a:pPr>
              <a:lnSpc>
                <a:spcPts val="6323"/>
              </a:lnSpc>
              <a:spcBef>
                <a:spcPct val="0"/>
              </a:spcBef>
            </a:pPr>
            <a:r>
              <a:rPr lang="en-US" sz="4516">
                <a:solidFill>
                  <a:srgbClr val="000000"/>
                </a:solidFill>
                <a:latin typeface="Canva Sans"/>
              </a:rPr>
              <a:t>- Câu chuyện trở nên khách quan, tạo cảm giác chân thực cho người đọc.</a:t>
            </a:r>
          </a:p>
        </p:txBody>
      </p:sp>
      <p:sp>
        <p:nvSpPr>
          <p:cNvPr name="TextBox 19" id="19"/>
          <p:cNvSpPr txBox="true"/>
          <p:nvPr/>
        </p:nvSpPr>
        <p:spPr>
          <a:xfrm rot="0">
            <a:off x="7218354" y="7398623"/>
            <a:ext cx="4047988" cy="2317566"/>
          </a:xfrm>
          <a:prstGeom prst="rect">
            <a:avLst/>
          </a:prstGeom>
        </p:spPr>
        <p:txBody>
          <a:bodyPr anchor="t" rtlCol="false" tIns="0" lIns="0" bIns="0" rIns="0">
            <a:spAutoFit/>
          </a:bodyPr>
          <a:lstStyle/>
          <a:p>
            <a:pPr algn="ctr">
              <a:lnSpc>
                <a:spcPts val="6170"/>
              </a:lnSpc>
              <a:spcBef>
                <a:spcPct val="0"/>
              </a:spcBef>
            </a:pPr>
            <a:r>
              <a:rPr lang="en-US" sz="4407">
                <a:solidFill>
                  <a:srgbClr val="000000"/>
                </a:solidFill>
                <a:latin typeface="Canva Sans"/>
              </a:rPr>
              <a:t> Tự sự kết hợp miêu tả và biểu cảm</a:t>
            </a:r>
          </a:p>
        </p:txBody>
      </p:sp>
      <p:sp>
        <p:nvSpPr>
          <p:cNvPr name="TextBox 20" id="20"/>
          <p:cNvSpPr txBox="true"/>
          <p:nvPr/>
        </p:nvSpPr>
        <p:spPr>
          <a:xfrm rot="0">
            <a:off x="7054524" y="2320753"/>
            <a:ext cx="4291494" cy="762000"/>
          </a:xfrm>
          <a:prstGeom prst="rect">
            <a:avLst/>
          </a:prstGeom>
        </p:spPr>
        <p:txBody>
          <a:bodyPr anchor="t" rtlCol="false" tIns="0" lIns="0" bIns="0" rIns="0">
            <a:spAutoFit/>
          </a:bodyPr>
          <a:lstStyle/>
          <a:p>
            <a:pPr algn="ctr">
              <a:lnSpc>
                <a:spcPts val="6299"/>
              </a:lnSpc>
              <a:spcBef>
                <a:spcPct val="0"/>
              </a:spcBef>
            </a:pPr>
            <a:r>
              <a:rPr lang="en-US" sz="4500">
                <a:solidFill>
                  <a:srgbClr val="000000"/>
                </a:solidFill>
                <a:latin typeface="Canva Sans"/>
              </a:rPr>
              <a:t> Truyện ngắn</a:t>
            </a:r>
          </a:p>
        </p:txBody>
      </p:sp>
      <p:sp>
        <p:nvSpPr>
          <p:cNvPr name="Freeform 21" id="21"/>
          <p:cNvSpPr/>
          <p:nvPr/>
        </p:nvSpPr>
        <p:spPr>
          <a:xfrm flipH="false" flipV="false" rot="0">
            <a:off x="6929991" y="1872770"/>
            <a:ext cx="4456283" cy="2506659"/>
          </a:xfrm>
          <a:custGeom>
            <a:avLst/>
            <a:gdLst/>
            <a:ahLst/>
            <a:cxnLst/>
            <a:rect r="r" b="b" t="t" l="l"/>
            <a:pathLst>
              <a:path h="2506659" w="4456283">
                <a:moveTo>
                  <a:pt x="0" y="0"/>
                </a:moveTo>
                <a:lnTo>
                  <a:pt x="4456283" y="0"/>
                </a:lnTo>
                <a:lnTo>
                  <a:pt x="4456283" y="2506660"/>
                </a:lnTo>
                <a:lnTo>
                  <a:pt x="0" y="2506660"/>
                </a:lnTo>
                <a:lnTo>
                  <a:pt x="0" y="0"/>
                </a:lnTo>
                <a:close/>
              </a:path>
            </a:pathLst>
          </a:custGeom>
          <a:blipFill>
            <a:blip r:embed="rId4">
              <a:extLst>
                <a:ext uri="{96DAC541-7B7A-43D3-8B79-37D633B846F1}">
                  <asvg:svgBlip xmlns:asvg="http://schemas.microsoft.com/office/drawing/2016/SVG/main" r:embed="rId5"/>
                </a:ext>
              </a:extLst>
            </a:blip>
            <a:stretch>
              <a:fillRect l="0" t="-77777" r="0" b="0"/>
            </a:stretch>
          </a:blipFill>
        </p:spPr>
      </p:sp>
      <p:sp>
        <p:nvSpPr>
          <p:cNvPr name="Freeform 22" id="22"/>
          <p:cNvSpPr/>
          <p:nvPr/>
        </p:nvSpPr>
        <p:spPr>
          <a:xfrm flipH="false" flipV="false" rot="0">
            <a:off x="6929991" y="7261655"/>
            <a:ext cx="4540560" cy="2554065"/>
          </a:xfrm>
          <a:custGeom>
            <a:avLst/>
            <a:gdLst/>
            <a:ahLst/>
            <a:cxnLst/>
            <a:rect r="r" b="b" t="t" l="l"/>
            <a:pathLst>
              <a:path h="2554065" w="4540560">
                <a:moveTo>
                  <a:pt x="0" y="0"/>
                </a:moveTo>
                <a:lnTo>
                  <a:pt x="4540560" y="0"/>
                </a:lnTo>
                <a:lnTo>
                  <a:pt x="4540560" y="2554065"/>
                </a:lnTo>
                <a:lnTo>
                  <a:pt x="0" y="2554065"/>
                </a:lnTo>
                <a:lnTo>
                  <a:pt x="0" y="0"/>
                </a:lnTo>
                <a:close/>
              </a:path>
            </a:pathLst>
          </a:custGeom>
          <a:blipFill>
            <a:blip r:embed="rId4">
              <a:extLst>
                <a:ext uri="{96DAC541-7B7A-43D3-8B79-37D633B846F1}">
                  <asvg:svgBlip xmlns:asvg="http://schemas.microsoft.com/office/drawing/2016/SVG/main" r:embed="rId5"/>
                </a:ext>
              </a:extLst>
            </a:blip>
            <a:stretch>
              <a:fillRect l="0" t="-77777"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DAFxbWn9lcs</dc:identifier>
  <dcterms:modified xsi:type="dcterms:W3CDTF">2011-08-01T06:04:30Z</dcterms:modified>
  <cp:revision>1</cp:revision>
  <dc:title>I. Tác giả</dc:title>
</cp:coreProperties>
</file>

<file path=docProps/thumbnail.jpeg>
</file>